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24" r:id="rId5"/>
    <p:sldId id="2469" r:id="rId6"/>
    <p:sldId id="2525" r:id="rId7"/>
    <p:sldId id="2523" r:id="rId8"/>
    <p:sldId id="2532" r:id="rId9"/>
    <p:sldId id="2533" r:id="rId10"/>
    <p:sldId id="2530" r:id="rId11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189D3C-6F5C-4738-B9AB-8A47B2C727B6}" v="6" dt="2020-05-07T09:05:50.662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68743" autoAdjust="0"/>
  </p:normalViewPr>
  <p:slideViewPr>
    <p:cSldViewPr snapToGrid="0" snapToObjects="1" showGuides="1">
      <p:cViewPr varScale="1">
        <p:scale>
          <a:sx n="78" d="100"/>
          <a:sy n="78" d="100"/>
        </p:scale>
        <p:origin x="1812" y="54"/>
      </p:cViewPr>
      <p:guideLst>
        <p:guide orient="horz" pos="21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AFCC643-E8AD-4417-A99C-656F78BAEFD4}" type="datetime1">
              <a:rPr lang="de-DE" smtClean="0"/>
              <a:t>07.05.2020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svg>
</file>

<file path=ppt/media/image11.png>
</file>

<file path=ppt/media/image12.svg>
</file>

<file path=ppt/media/image13.jpeg>
</file>

<file path=ppt/media/image2.jpg>
</file>

<file path=ppt/media/image3.jp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404230-D31A-4094-BC02-857F30756355}" type="datetime1">
              <a:rPr lang="de-DE" smtClean="0"/>
              <a:pPr/>
              <a:t>07.05.2020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CFA0038-7055-434C-B6C4-B8C69565C600}" type="slidenum">
              <a:rPr lang="de-DE" noProof="0" smtClean="0"/>
              <a:t>‹Nr.›</a:t>
            </a:fld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-pola/fddw-ss2020-iyawe-polarek/wiki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49664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49876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57118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171450" indent="-171450" rtl="0">
              <a:buFontTx/>
              <a:buChar char="-"/>
            </a:pPr>
            <a:r>
              <a:rPr lang="de-DE" dirty="0"/>
              <a:t>Kommunikation direkt über gewähltes Kommunikationsmittel</a:t>
            </a:r>
          </a:p>
          <a:p>
            <a:pPr marL="171450" indent="-171450" rtl="0">
              <a:buFontTx/>
              <a:buChar char="-"/>
            </a:pPr>
            <a:r>
              <a:rPr lang="de-DE" dirty="0"/>
              <a:t>Neue Kommunikationsmittel (SMS, Email, …) möglichst modular anbindbar -&gt; System nicht ändern sondern nur Bot/</a:t>
            </a:r>
            <a:r>
              <a:rPr lang="de-DE" dirty="0" err="1"/>
              <a:t>schnitstelle</a:t>
            </a:r>
            <a:r>
              <a:rPr lang="de-DE" dirty="0"/>
              <a:t> von Kommunikationsmittel</a:t>
            </a:r>
          </a:p>
          <a:p>
            <a:pPr marL="628650" lvl="1" indent="-171450" rtl="0">
              <a:buFontTx/>
              <a:buChar char="-"/>
            </a:pPr>
            <a:r>
              <a:rPr lang="de-DE" dirty="0"/>
              <a:t>Am </a:t>
            </a:r>
            <a:r>
              <a:rPr lang="de-DE" dirty="0" err="1"/>
              <a:t>anfang</a:t>
            </a:r>
            <a:r>
              <a:rPr lang="de-DE" dirty="0"/>
              <a:t> wollten wir eine eigene </a:t>
            </a:r>
            <a:r>
              <a:rPr lang="de-DE" dirty="0" err="1"/>
              <a:t>schnittstelle</a:t>
            </a:r>
            <a:r>
              <a:rPr lang="de-DE" dirty="0"/>
              <a:t> zum </a:t>
            </a:r>
            <a:r>
              <a:rPr lang="de-DE" dirty="0" err="1"/>
              <a:t>suben</a:t>
            </a:r>
            <a:r>
              <a:rPr lang="de-DE" dirty="0"/>
              <a:t>/</a:t>
            </a:r>
            <a:r>
              <a:rPr lang="de-DE" dirty="0" err="1"/>
              <a:t>registern</a:t>
            </a:r>
            <a:r>
              <a:rPr lang="de-DE" dirty="0"/>
              <a:t> machen, aber nicht im sinne der Problems</a:t>
            </a:r>
          </a:p>
          <a:p>
            <a:pPr marL="628650" lvl="1" indent="-171450" rtl="0">
              <a:buFontTx/>
              <a:buChar char="-"/>
            </a:pPr>
            <a:r>
              <a:rPr lang="de-DE" dirty="0"/>
              <a:t>Nach Hinweis von Mario dann Kommunikation komplett über jeweilig Kommunikationsmittel</a:t>
            </a:r>
          </a:p>
          <a:p>
            <a:pPr marL="171450" indent="-171450" rtl="0">
              <a:buFontTx/>
              <a:buChar char="-"/>
            </a:pPr>
            <a:r>
              <a:rPr lang="de-DE" dirty="0"/>
              <a:t>Bots senden </a:t>
            </a:r>
            <a:r>
              <a:rPr lang="de-DE" dirty="0" err="1"/>
              <a:t>afragen</a:t>
            </a:r>
            <a:r>
              <a:rPr lang="de-DE" dirty="0"/>
              <a:t> und </a:t>
            </a:r>
            <a:r>
              <a:rPr lang="de-DE" dirty="0" err="1"/>
              <a:t>consumen</a:t>
            </a:r>
            <a:r>
              <a:rPr lang="de-DE" dirty="0"/>
              <a:t> dann vorgefertigte Nachrichten</a:t>
            </a:r>
          </a:p>
          <a:p>
            <a:pPr marL="171450" indent="-171450" rtl="0">
              <a:buFontTx/>
              <a:buChar char="-"/>
            </a:pPr>
            <a:r>
              <a:rPr lang="de-DE" dirty="0"/>
              <a:t>APIs/Services innerhalb des </a:t>
            </a:r>
            <a:r>
              <a:rPr lang="de-DE" dirty="0" err="1"/>
              <a:t>systems</a:t>
            </a:r>
            <a:r>
              <a:rPr lang="de-DE" dirty="0"/>
              <a:t> möglichst einfach erweiterbar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9388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171450" indent="-171450" rtl="0">
              <a:buFontTx/>
              <a:buChar char="-"/>
            </a:pPr>
            <a:r>
              <a:rPr lang="de-DE" dirty="0"/>
              <a:t>Iterativer Prozess -&gt; Version 6</a:t>
            </a:r>
          </a:p>
          <a:p>
            <a:pPr marL="171450" indent="-171450" rtl="0">
              <a:buFontTx/>
              <a:buChar char="-"/>
            </a:pPr>
            <a:r>
              <a:rPr lang="de-DE" dirty="0"/>
              <a:t>Zu Beginn </a:t>
            </a:r>
            <a:r>
              <a:rPr lang="de-DE" dirty="0" err="1"/>
              <a:t>zb</a:t>
            </a:r>
            <a:r>
              <a:rPr lang="de-DE" dirty="0"/>
              <a:t> </a:t>
            </a:r>
            <a:r>
              <a:rPr lang="de-DE" dirty="0" err="1"/>
              <a:t>Weather</a:t>
            </a:r>
            <a:r>
              <a:rPr lang="de-DE" dirty="0"/>
              <a:t> in einem Modul</a:t>
            </a:r>
          </a:p>
          <a:p>
            <a:pPr marL="628650" lvl="1" indent="-171450" rtl="0">
              <a:buFontTx/>
              <a:buChar char="-"/>
            </a:pPr>
            <a:r>
              <a:rPr lang="de-DE" dirty="0"/>
              <a:t>Dann aber aufgesplittet in </a:t>
            </a:r>
            <a:r>
              <a:rPr lang="de-DE" dirty="0" err="1"/>
              <a:t>handler</a:t>
            </a:r>
            <a:r>
              <a:rPr lang="de-DE" dirty="0"/>
              <a:t>, </a:t>
            </a:r>
            <a:r>
              <a:rPr lang="de-DE" dirty="0" err="1"/>
              <a:t>fetch</a:t>
            </a:r>
            <a:r>
              <a:rPr lang="de-DE" dirty="0"/>
              <a:t> und </a:t>
            </a:r>
            <a:r>
              <a:rPr lang="de-DE" dirty="0" err="1"/>
              <a:t>scheduler</a:t>
            </a:r>
            <a:r>
              <a:rPr lang="de-DE" dirty="0"/>
              <a:t> um Aufgaben klar zu trennen, </a:t>
            </a:r>
            <a:r>
              <a:rPr lang="de-DE" dirty="0" err="1"/>
              <a:t>verticales</a:t>
            </a:r>
            <a:r>
              <a:rPr lang="de-DE" dirty="0"/>
              <a:t> </a:t>
            </a:r>
            <a:r>
              <a:rPr lang="de-DE" dirty="0" err="1"/>
              <a:t>scaling</a:t>
            </a:r>
            <a:r>
              <a:rPr lang="de-DE" dirty="0"/>
              <a:t>, und einfacheres erstellen der Services</a:t>
            </a:r>
          </a:p>
          <a:p>
            <a:pPr marL="171450" indent="-171450" rtl="0">
              <a:buFontTx/>
              <a:buChar char="-"/>
            </a:pPr>
            <a:r>
              <a:rPr lang="de-DE" dirty="0"/>
              <a:t>Vorher Keine </a:t>
            </a:r>
            <a:r>
              <a:rPr lang="de-DE" dirty="0" err="1"/>
              <a:t>Schnitstelle</a:t>
            </a:r>
            <a:r>
              <a:rPr lang="de-DE" dirty="0"/>
              <a:t> für Services, </a:t>
            </a:r>
            <a:r>
              <a:rPr lang="de-DE" dirty="0" err="1"/>
              <a:t>sonder</a:t>
            </a:r>
            <a:r>
              <a:rPr lang="de-DE" dirty="0"/>
              <a:t> direkt eigenen Producer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de-DE" dirty="0"/>
              <a:t>Dann </a:t>
            </a:r>
            <a:r>
              <a:rPr lang="de-DE" dirty="0" err="1"/>
              <a:t>Producen</a:t>
            </a:r>
            <a:r>
              <a:rPr lang="de-DE" dirty="0"/>
              <a:t> von </a:t>
            </a:r>
            <a:r>
              <a:rPr lang="de-DE" dirty="0" err="1"/>
              <a:t>messages</a:t>
            </a:r>
            <a:r>
              <a:rPr lang="de-DE" dirty="0"/>
              <a:t> auf Services geändert die dann nur noch </a:t>
            </a:r>
            <a:r>
              <a:rPr lang="de-DE" dirty="0" err="1"/>
              <a:t>consumen</a:t>
            </a:r>
            <a:endParaRPr lang="de-DE" dirty="0"/>
          </a:p>
          <a:p>
            <a:pPr marL="171450" indent="-171450" rtl="0">
              <a:buFontTx/>
              <a:buChar char="-"/>
            </a:pPr>
            <a:r>
              <a:rPr lang="de-DE" dirty="0"/>
              <a:t>Anonyme Queues der Bots für direkt </a:t>
            </a:r>
            <a:r>
              <a:rPr lang="de-DE" dirty="0" err="1"/>
              <a:t>antwort</a:t>
            </a:r>
            <a:r>
              <a:rPr lang="de-DE" dirty="0"/>
              <a:t>, </a:t>
            </a:r>
            <a:r>
              <a:rPr lang="de-DE" dirty="0" err="1"/>
              <a:t>updates</a:t>
            </a:r>
            <a:r>
              <a:rPr lang="de-DE" dirty="0"/>
              <a:t> dann </a:t>
            </a:r>
            <a:r>
              <a:rPr lang="de-DE" dirty="0" err="1"/>
              <a:t>async</a:t>
            </a:r>
            <a:endParaRPr lang="de-DE" dirty="0"/>
          </a:p>
          <a:p>
            <a:pPr marL="171450" indent="-171450" rtl="0">
              <a:buFontTx/>
              <a:buChar char="-"/>
            </a:pPr>
            <a:r>
              <a:rPr lang="de-DE" dirty="0"/>
              <a:t>„Wasserfallprinzip“ Nachricht kommt „oben“ rein und läuft dann durch </a:t>
            </a:r>
            <a:r>
              <a:rPr lang="de-DE" dirty="0" err="1"/>
              <a:t>entsprechnde</a:t>
            </a:r>
            <a:r>
              <a:rPr lang="de-DE" dirty="0"/>
              <a:t> </a:t>
            </a:r>
            <a:r>
              <a:rPr lang="de-DE" dirty="0" err="1"/>
              <a:t>komponenten</a:t>
            </a:r>
            <a:r>
              <a:rPr lang="de-DE" dirty="0"/>
              <a:t> „runter“ bis zu fertige </a:t>
            </a:r>
            <a:r>
              <a:rPr lang="de-DE" dirty="0" err="1"/>
              <a:t>message</a:t>
            </a:r>
            <a:r>
              <a:rPr lang="de-DE" dirty="0"/>
              <a:t> für den Service, welche dann </a:t>
            </a:r>
            <a:r>
              <a:rPr lang="de-DE" dirty="0" err="1"/>
              <a:t>consumet</a:t>
            </a:r>
            <a:r>
              <a:rPr lang="de-DE" dirty="0"/>
              <a:t> wird</a:t>
            </a:r>
          </a:p>
          <a:p>
            <a:pPr marL="171450" indent="-171450" rtl="0">
              <a:buFontTx/>
              <a:buChar char="-"/>
            </a:pPr>
            <a:r>
              <a:rPr lang="de-DE" dirty="0"/>
              <a:t>Vorher  waren alle </a:t>
            </a:r>
            <a:r>
              <a:rPr lang="de-DE" dirty="0" err="1"/>
              <a:t>komponenten</a:t>
            </a:r>
            <a:r>
              <a:rPr lang="de-DE" dirty="0"/>
              <a:t> mit einer ID DB verbunden, um </a:t>
            </a:r>
            <a:r>
              <a:rPr lang="de-DE" dirty="0" err="1"/>
              <a:t>verfügbarkeit</a:t>
            </a:r>
            <a:r>
              <a:rPr lang="de-DE" dirty="0"/>
              <a:t> der gruppe zu prüfen</a:t>
            </a:r>
          </a:p>
          <a:p>
            <a:pPr marL="628650" lvl="1" indent="-171450" rtl="0">
              <a:buFontTx/>
              <a:buChar char="-"/>
            </a:pPr>
            <a:r>
              <a:rPr lang="de-DE" dirty="0"/>
              <a:t>Später aufgebrochen um einzelne Parts des </a:t>
            </a:r>
            <a:r>
              <a:rPr lang="de-DE" dirty="0" err="1"/>
              <a:t>systems</a:t>
            </a:r>
            <a:r>
              <a:rPr lang="de-DE" dirty="0"/>
              <a:t> besser verteilen zu können -&gt; registrierte ID wird </a:t>
            </a:r>
            <a:r>
              <a:rPr lang="de-DE" dirty="0" err="1"/>
              <a:t>producet</a:t>
            </a:r>
            <a:r>
              <a:rPr lang="de-DE" dirty="0"/>
              <a:t> und Komponenten </a:t>
            </a:r>
            <a:r>
              <a:rPr lang="de-DE" dirty="0" err="1"/>
              <a:t>consumen</a:t>
            </a:r>
            <a:r>
              <a:rPr lang="de-DE" dirty="0"/>
              <a:t> diese</a:t>
            </a:r>
          </a:p>
          <a:p>
            <a:pPr marL="171450" indent="-171450" rtl="0">
              <a:buFontTx/>
              <a:buChar char="-"/>
            </a:pPr>
            <a:r>
              <a:rPr lang="de-DE" dirty="0"/>
              <a:t>Vorher Daten in .</a:t>
            </a:r>
            <a:r>
              <a:rPr lang="de-DE" dirty="0" err="1"/>
              <a:t>json</a:t>
            </a:r>
            <a:r>
              <a:rPr lang="de-DE" dirty="0"/>
              <a:t> dann in MongoDB um Möglichkeit der Verteilung zu schaffen -&gt; Jede </a:t>
            </a:r>
            <a:r>
              <a:rPr lang="de-DE" dirty="0" err="1"/>
              <a:t>komponente</a:t>
            </a:r>
            <a:r>
              <a:rPr lang="de-DE" dirty="0"/>
              <a:t> kann überall laufen</a:t>
            </a:r>
          </a:p>
          <a:p>
            <a:pPr marL="171450" indent="-171450" rtl="0">
              <a:buFontTx/>
              <a:buChar char="-"/>
            </a:pPr>
            <a:r>
              <a:rPr lang="de-DE" dirty="0"/>
              <a:t>Vorher Bots/Sender am ende selber verantwortlich für erstellen der Nachricht</a:t>
            </a:r>
          </a:p>
          <a:p>
            <a:pPr marL="628650" lvl="1" indent="-171450" rtl="0">
              <a:buFontTx/>
              <a:buChar char="-"/>
            </a:pPr>
            <a:r>
              <a:rPr lang="de-DE" dirty="0" err="1"/>
              <a:t>Nacher</a:t>
            </a:r>
            <a:r>
              <a:rPr lang="de-DE" dirty="0"/>
              <a:t> zentraler Punkt der Nachrichten erstellt und </a:t>
            </a:r>
            <a:r>
              <a:rPr lang="de-DE" dirty="0" err="1"/>
              <a:t>producet</a:t>
            </a:r>
            <a:r>
              <a:rPr lang="de-DE" dirty="0"/>
              <a:t>, um doppelten Code zu vermeiden und das Anbinden der Bots einfacher zu machen</a:t>
            </a:r>
          </a:p>
          <a:p>
            <a:pPr marL="628650" lvl="1" indent="-171450" rtl="0">
              <a:buFontTx/>
              <a:buChar char="-"/>
            </a:pPr>
            <a:r>
              <a:rPr lang="de-DE" dirty="0"/>
              <a:t>Kein Styling nötig, sondern einfach auf Queue hören und Nachricht schicken -&gt; Überall gleiche Nachricht</a:t>
            </a:r>
          </a:p>
          <a:p>
            <a:pPr marL="171450" indent="-171450" rtl="0">
              <a:buFontTx/>
              <a:buChar char="-"/>
            </a:pPr>
            <a:r>
              <a:rPr lang="de-DE" dirty="0"/>
              <a:t>ID als Topic -&gt; Theoretisch </a:t>
            </a:r>
            <a:r>
              <a:rPr lang="de-DE" dirty="0" err="1"/>
              <a:t>aufteilung</a:t>
            </a:r>
            <a:r>
              <a:rPr lang="de-DE" dirty="0"/>
              <a:t> auf Komponenten möglich (</a:t>
            </a:r>
            <a:r>
              <a:rPr lang="de-DE" dirty="0" err="1"/>
              <a:t>z.B</a:t>
            </a:r>
            <a:r>
              <a:rPr lang="de-DE"/>
              <a:t> ein </a:t>
            </a:r>
            <a:r>
              <a:rPr lang="de-DE" dirty="0"/>
              <a:t>Teil macht 1-100 einer mach 101-200)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2545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de-DE" dirty="0"/>
              <a:t>Viele Diverse APIs rausgesucht</a:t>
            </a:r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 err="1"/>
              <a:t>U.a</a:t>
            </a:r>
            <a:r>
              <a:rPr lang="de-DE" dirty="0"/>
              <a:t> Schnee </a:t>
            </a:r>
            <a:r>
              <a:rPr lang="de-DE" dirty="0" err="1"/>
              <a:t>news</a:t>
            </a:r>
            <a:r>
              <a:rPr lang="de-DE" dirty="0"/>
              <a:t>, Veranstaltungen in Tirol (leider nur RSS </a:t>
            </a:r>
            <a:r>
              <a:rPr lang="de-DE" dirty="0" err="1"/>
              <a:t>feed</a:t>
            </a:r>
            <a:r>
              <a:rPr lang="de-DE" dirty="0"/>
              <a:t>)</a:t>
            </a:r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/>
              <a:t>Flugzeug </a:t>
            </a:r>
            <a:r>
              <a:rPr lang="de-DE" dirty="0" err="1"/>
              <a:t>apis</a:t>
            </a:r>
            <a:endParaRPr lang="de-DE" dirty="0"/>
          </a:p>
          <a:p>
            <a:pPr marL="1085850" lvl="2" indent="-171450" rtl="0">
              <a:buFont typeface="Arial" panose="020B0604020202020204" pitchFamily="34" charset="0"/>
              <a:buChar char="•"/>
            </a:pPr>
            <a:r>
              <a:rPr lang="de-DE" dirty="0"/>
              <a:t>Momentan fliegt kaum ein </a:t>
            </a:r>
            <a:r>
              <a:rPr lang="de-DE" dirty="0" err="1"/>
              <a:t>flugzeug</a:t>
            </a:r>
            <a:endParaRPr lang="de-DE" dirty="0"/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/>
              <a:t>Deutsch Bahn API</a:t>
            </a:r>
          </a:p>
          <a:p>
            <a:pPr marL="1085850" lvl="2" indent="-171450" rtl="0">
              <a:buFont typeface="Arial" panose="020B0604020202020204" pitchFamily="34" charset="0"/>
              <a:buChar char="•"/>
            </a:pPr>
            <a:r>
              <a:rPr lang="de-DE" dirty="0"/>
              <a:t>Ebenfalls momentan kaum daten und API sehr undurchsichtig/liefert nicht benötigte Daten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de-DE" dirty="0"/>
              <a:t>Entschieden für HERE API</a:t>
            </a:r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/>
              <a:t>Bietet Location </a:t>
            </a:r>
            <a:r>
              <a:rPr lang="de-DE" dirty="0" err="1"/>
              <a:t>auflösung</a:t>
            </a:r>
            <a:r>
              <a:rPr lang="de-DE" dirty="0"/>
              <a:t> nach Name, Route und Wetter in einem an</a:t>
            </a:r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/>
              <a:t>Wetter 7 Tage Vorhersage -&gt; Perfekt um das Wetter im Urlaubsort permanent zu überprüfen</a:t>
            </a:r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 err="1"/>
              <a:t>Routes</a:t>
            </a:r>
            <a:r>
              <a:rPr lang="de-DE" dirty="0"/>
              <a:t> mit Datum möglich -&gt; Immer die aktuellste Vorhersage für die voraussichtliche Dauer</a:t>
            </a:r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/>
              <a:t>Erfahrung damit gehabt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de-DE" dirty="0"/>
              <a:t>Messaging überprüft: Signal, WhatsApp, Email, Telegram, </a:t>
            </a:r>
            <a:r>
              <a:rPr lang="de-DE" dirty="0" err="1"/>
              <a:t>Discord</a:t>
            </a:r>
            <a:endParaRPr lang="de-DE" dirty="0"/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/>
              <a:t>Signal hätte </a:t>
            </a:r>
            <a:r>
              <a:rPr lang="de-DE" dirty="0" err="1"/>
              <a:t>geld</a:t>
            </a:r>
            <a:r>
              <a:rPr lang="de-DE" dirty="0"/>
              <a:t> gekostet</a:t>
            </a:r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/>
              <a:t>WhatsApp primär für Business </a:t>
            </a:r>
            <a:r>
              <a:rPr lang="de-DE" dirty="0" err="1"/>
              <a:t>accounts</a:t>
            </a:r>
            <a:r>
              <a:rPr lang="de-DE" dirty="0"/>
              <a:t> -&gt; vergleichsweise hoher Aufwand</a:t>
            </a:r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/>
              <a:t>Email sehr langsames Medium, </a:t>
            </a:r>
            <a:r>
              <a:rPr lang="de-DE" dirty="0" err="1"/>
              <a:t>nodejs</a:t>
            </a:r>
            <a:r>
              <a:rPr lang="de-DE" dirty="0"/>
              <a:t> </a:t>
            </a:r>
            <a:r>
              <a:rPr lang="de-DE" dirty="0" err="1"/>
              <a:t>package</a:t>
            </a:r>
            <a:r>
              <a:rPr lang="de-DE" dirty="0"/>
              <a:t> nur zum senden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r>
              <a:rPr lang="de-DE" dirty="0"/>
              <a:t>Entscheidung für Telegram und </a:t>
            </a:r>
            <a:r>
              <a:rPr lang="de-DE" dirty="0" err="1"/>
              <a:t>Discord</a:t>
            </a:r>
            <a:endParaRPr lang="de-DE" dirty="0"/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/>
              <a:t>Telegram biete sehr einfache API, ist weitverbreitet und instant</a:t>
            </a:r>
          </a:p>
          <a:p>
            <a:pPr marL="628650" lvl="1" indent="-171450" rtl="0">
              <a:buFont typeface="Arial" panose="020B0604020202020204" pitchFamily="34" charset="0"/>
              <a:buChar char="•"/>
            </a:pPr>
            <a:r>
              <a:rPr lang="de-DE" dirty="0" err="1"/>
              <a:t>Discord</a:t>
            </a:r>
            <a:r>
              <a:rPr lang="de-DE" dirty="0"/>
              <a:t> bietet ebenfalls einfache API, wenn auch zuerst mit Problemen (kein Senden an Nutzer direkt möglich)</a:t>
            </a:r>
          </a:p>
          <a:p>
            <a:pPr marL="171450" indent="-171450" rtl="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CFA0038-7055-434C-B6C4-B8C69565C600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8746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Weitere Informationen zum Projekt im Wiki </a:t>
            </a:r>
            <a:r>
              <a:rPr lang="de-DE" dirty="0">
                <a:hlinkClick r:id="rId3"/>
              </a:rPr>
              <a:t>https://github.com/n-pola/fddw-ss2020-iyawe-polarek/wiki</a:t>
            </a:r>
            <a:endParaRPr lang="de-DE" dirty="0"/>
          </a:p>
          <a:p>
            <a:pPr rtl="0"/>
            <a:r>
              <a:rPr lang="de-DE" dirty="0"/>
              <a:t>Beinhaltet alle </a:t>
            </a:r>
            <a:r>
              <a:rPr lang="de-DE" dirty="0" err="1"/>
              <a:t>PoCs</a:t>
            </a:r>
            <a:r>
              <a:rPr lang="de-DE" dirty="0"/>
              <a:t>, Notizen, Arbeitsmatrix und Projektzusammenfassung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</p:spPr>
        <p:txBody>
          <a:bodyPr rtlCol="0"/>
          <a:lstStyle/>
          <a:p>
            <a:pPr rtl="0"/>
            <a:fld id="{3CFA0038-7055-434C-B6C4-B8C69565C600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76212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platzhalter 19">
            <a:extLst>
              <a:ext uri="{FF2B5EF4-FFF2-40B4-BE49-F238E27FC236}">
                <a16:creationId xmlns:a16="http://schemas.microsoft.com/office/drawing/2014/main" id="{49BF2D20-DAE2-42DC-9AB8-77B7B38D73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11353800 w 11353800"/>
              <a:gd name="connsiteY5" fmla="*/ 0 h 5791201"/>
              <a:gd name="connsiteX6" fmla="*/ 11353800 w 11353800"/>
              <a:gd name="connsiteY6" fmla="*/ 5791200 h 5791201"/>
              <a:gd name="connsiteX7" fmla="*/ 6662737 w 11353800"/>
              <a:gd name="connsiteY7" fmla="*/ 5791200 h 5791201"/>
              <a:gd name="connsiteX8" fmla="*/ 6662737 w 11353800"/>
              <a:gd name="connsiteY8" fmla="*/ 2531373 h 5791201"/>
              <a:gd name="connsiteX9" fmla="*/ 1 w 11353800"/>
              <a:gd name="connsiteY9" fmla="*/ 2531373 h 5791201"/>
              <a:gd name="connsiteX10" fmla="*/ 1 w 11353800"/>
              <a:gd name="connsiteY10" fmla="*/ 5791200 h 5791201"/>
              <a:gd name="connsiteX11" fmla="*/ 0 w 11353800"/>
              <a:gd name="connsiteY11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11353800" y="0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/>
            </a:lvl1pPr>
          </a:lstStyle>
          <a:p>
            <a:pPr rtl="0"/>
            <a:r>
              <a:rPr lang="de-DE" noProof="0" dirty="0"/>
              <a:t>TITELMASTER DURCH KLICKEN BEARBEITEN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5486400"/>
            <a:ext cx="6548438" cy="304801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 rtl="0"/>
            <a:r>
              <a:rPr lang="de-DE" noProof="0" dirty="0"/>
              <a:t>HIER WEBSITE EINFÜGEN</a:t>
            </a:r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885361"/>
            <a:ext cx="5157787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885361"/>
            <a:ext cx="5183188" cy="4304302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/>
              <a:t>Fußzeile hinzufügen</a:t>
            </a:r>
          </a:p>
        </p:txBody>
      </p:sp>
    </p:spTree>
    <p:extLst>
      <p:ext uri="{BB962C8B-B14F-4D97-AF65-F5344CB8AC3E}">
        <p14:creationId xmlns:p14="http://schemas.microsoft.com/office/powerpoint/2010/main" val="4138893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otos in Quadra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ildplatzhalter 12"/>
          <p:cNvSpPr>
            <a:spLocks noGrp="1"/>
          </p:cNvSpPr>
          <p:nvPr>
            <p:ph type="pic" sz="quarter" idx="14"/>
          </p:nvPr>
        </p:nvSpPr>
        <p:spPr>
          <a:xfrm>
            <a:off x="6458601" y="-13063"/>
            <a:ext cx="4984597" cy="6881852"/>
          </a:xfrm>
          <a:custGeom>
            <a:avLst/>
            <a:gdLst>
              <a:gd name="connsiteX0" fmla="*/ 1503648 w 9969194"/>
              <a:gd name="connsiteY0" fmla="*/ 0 h 13763703"/>
              <a:gd name="connsiteX1" fmla="*/ 5527552 w 9969194"/>
              <a:gd name="connsiteY1" fmla="*/ 0 h 13763703"/>
              <a:gd name="connsiteX2" fmla="*/ 5527552 w 9969194"/>
              <a:gd name="connsiteY2" fmla="*/ 1227909 h 13763703"/>
              <a:gd name="connsiteX3" fmla="*/ 7022614 w 9969194"/>
              <a:gd name="connsiteY3" fmla="*/ 1227909 h 13763703"/>
              <a:gd name="connsiteX4" fmla="*/ 7022614 w 9969194"/>
              <a:gd name="connsiteY4" fmla="*/ 2794727 h 13763703"/>
              <a:gd name="connsiteX5" fmla="*/ 9969194 w 9969194"/>
              <a:gd name="connsiteY5" fmla="*/ 2794727 h 13763703"/>
              <a:gd name="connsiteX6" fmla="*/ 9969194 w 9969194"/>
              <a:gd name="connsiteY6" fmla="*/ 5957026 h 13763703"/>
              <a:gd name="connsiteX7" fmla="*/ 8950610 w 9969194"/>
              <a:gd name="connsiteY7" fmla="*/ 5957026 h 13763703"/>
              <a:gd name="connsiteX8" fmla="*/ 8950610 w 9969194"/>
              <a:gd name="connsiteY8" fmla="*/ 12565789 h 13763703"/>
              <a:gd name="connsiteX9" fmla="*/ 1869952 w 9969194"/>
              <a:gd name="connsiteY9" fmla="*/ 12565789 h 13763703"/>
              <a:gd name="connsiteX10" fmla="*/ 1869952 w 9969194"/>
              <a:gd name="connsiteY10" fmla="*/ 13763703 h 13763703"/>
              <a:gd name="connsiteX11" fmla="*/ 0 w 9969194"/>
              <a:gd name="connsiteY11" fmla="*/ 13763703 h 13763703"/>
              <a:gd name="connsiteX12" fmla="*/ 0 w 9969194"/>
              <a:gd name="connsiteY12" fmla="*/ 12096207 h 13763703"/>
              <a:gd name="connsiteX13" fmla="*/ 1503648 w 9969194"/>
              <a:gd name="connsiteY13" fmla="*/ 12096207 h 13763703"/>
              <a:gd name="connsiteX14" fmla="*/ 1503648 w 9969194"/>
              <a:gd name="connsiteY14" fmla="*/ 5147401 h 13763703"/>
              <a:gd name="connsiteX15" fmla="*/ 6808482 w 9969194"/>
              <a:gd name="connsiteY15" fmla="*/ 5147401 h 13763703"/>
              <a:gd name="connsiteX16" fmla="*/ 6808482 w 9969194"/>
              <a:gd name="connsiteY16" fmla="*/ 3088415 h 13763703"/>
              <a:gd name="connsiteX17" fmla="*/ 5160598 w 9969194"/>
              <a:gd name="connsiteY17" fmla="*/ 3088415 h 13763703"/>
              <a:gd name="connsiteX18" fmla="*/ 5160598 w 9969194"/>
              <a:gd name="connsiteY18" fmla="*/ 1436915 h 13763703"/>
              <a:gd name="connsiteX19" fmla="*/ 1503648 w 9969194"/>
              <a:gd name="connsiteY19" fmla="*/ 1436915 h 13763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69194" h="13763703">
                <a:moveTo>
                  <a:pt x="1503648" y="0"/>
                </a:moveTo>
                <a:lnTo>
                  <a:pt x="5527552" y="0"/>
                </a:lnTo>
                <a:lnTo>
                  <a:pt x="5527552" y="1227909"/>
                </a:lnTo>
                <a:lnTo>
                  <a:pt x="7022614" y="1227909"/>
                </a:lnTo>
                <a:lnTo>
                  <a:pt x="7022614" y="2794727"/>
                </a:lnTo>
                <a:lnTo>
                  <a:pt x="9969194" y="2794727"/>
                </a:lnTo>
                <a:lnTo>
                  <a:pt x="9969194" y="5957026"/>
                </a:lnTo>
                <a:lnTo>
                  <a:pt x="8950610" y="5957026"/>
                </a:lnTo>
                <a:lnTo>
                  <a:pt x="8950610" y="12565789"/>
                </a:lnTo>
                <a:lnTo>
                  <a:pt x="1869952" y="12565789"/>
                </a:lnTo>
                <a:lnTo>
                  <a:pt x="1869952" y="13763703"/>
                </a:lnTo>
                <a:lnTo>
                  <a:pt x="0" y="13763703"/>
                </a:lnTo>
                <a:lnTo>
                  <a:pt x="0" y="12096207"/>
                </a:lnTo>
                <a:lnTo>
                  <a:pt x="1503648" y="12096207"/>
                </a:lnTo>
                <a:lnTo>
                  <a:pt x="1503648" y="5147401"/>
                </a:lnTo>
                <a:lnTo>
                  <a:pt x="6808482" y="5147401"/>
                </a:lnTo>
                <a:lnTo>
                  <a:pt x="6808482" y="3088415"/>
                </a:lnTo>
                <a:lnTo>
                  <a:pt x="5160598" y="3088415"/>
                </a:lnTo>
                <a:lnTo>
                  <a:pt x="5160598" y="1436915"/>
                </a:lnTo>
                <a:lnTo>
                  <a:pt x="1503648" y="1436915"/>
                </a:lnTo>
                <a:close/>
              </a:path>
            </a:pathLst>
          </a:cu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7" name="Form 223">
            <a:extLst>
              <a:ext uri="{FF2B5EF4-FFF2-40B4-BE49-F238E27FC236}">
                <a16:creationId xmlns:a16="http://schemas.microsoft.com/office/drawing/2014/main" id="{00159812-53E9-D848-9606-198A5B9858E2}"/>
              </a:ext>
            </a:extLst>
          </p:cNvPr>
          <p:cNvSpPr/>
          <p:nvPr userDrawn="1"/>
        </p:nvSpPr>
        <p:spPr>
          <a:xfrm>
            <a:off x="10491266" y="1562652"/>
            <a:ext cx="1562173" cy="1562173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de-DE" sz="1500" noProof="0" dirty="0">
              <a:solidFill>
                <a:schemeClr val="bg2"/>
              </a:solidFill>
            </a:endParaRPr>
          </a:p>
        </p:txBody>
      </p:sp>
      <p:sp>
        <p:nvSpPr>
          <p:cNvPr id="8" name="Form 224">
            <a:extLst>
              <a:ext uri="{FF2B5EF4-FFF2-40B4-BE49-F238E27FC236}">
                <a16:creationId xmlns:a16="http://schemas.microsoft.com/office/drawing/2014/main" id="{B6EC8FD8-5421-9645-9F0E-CBC6D7CF690B}"/>
              </a:ext>
            </a:extLst>
          </p:cNvPr>
          <p:cNvSpPr/>
          <p:nvPr userDrawn="1"/>
        </p:nvSpPr>
        <p:spPr>
          <a:xfrm>
            <a:off x="7144406" y="879573"/>
            <a:ext cx="662702" cy="662702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de-DE" sz="1500" noProof="0" dirty="0">
              <a:solidFill>
                <a:schemeClr val="bg2"/>
              </a:solidFill>
            </a:endParaRPr>
          </a:p>
        </p:txBody>
      </p:sp>
      <p:sp>
        <p:nvSpPr>
          <p:cNvPr id="9" name="Form 225">
            <a:extLst>
              <a:ext uri="{FF2B5EF4-FFF2-40B4-BE49-F238E27FC236}">
                <a16:creationId xmlns:a16="http://schemas.microsoft.com/office/drawing/2014/main" id="{FB52FD4B-1ED8-5C42-8013-FD61B2A3A2CB}"/>
              </a:ext>
            </a:extLst>
          </p:cNvPr>
          <p:cNvSpPr/>
          <p:nvPr userDrawn="1"/>
        </p:nvSpPr>
        <p:spPr>
          <a:xfrm>
            <a:off x="11488701" y="6383701"/>
            <a:ext cx="781358" cy="781358"/>
          </a:xfrm>
          <a:prstGeom prst="rect">
            <a:avLst/>
          </a:prstGeom>
          <a:ln w="38100">
            <a:solidFill>
              <a:schemeClr val="bg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de-DE" sz="1500" noProof="0" dirty="0">
              <a:solidFill>
                <a:schemeClr val="bg2"/>
              </a:solidFill>
            </a:endParaRP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69038DA1-6D5C-EA47-BDA4-388C0BC571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rtlCol="0" anchor="b"/>
          <a:lstStyle/>
          <a:p>
            <a:pPr rtl="0"/>
            <a:r>
              <a:rPr lang="de-DE" noProof="0" dirty="0"/>
              <a:t>TITEL HIER</a:t>
            </a:r>
            <a:br>
              <a:rPr lang="de-DE" noProof="0" dirty="0"/>
            </a:br>
            <a:r>
              <a:rPr lang="de-DE" noProof="0" dirty="0"/>
              <a:t>EINFÜGEN</a:t>
            </a:r>
          </a:p>
        </p:txBody>
      </p:sp>
      <p:sp>
        <p:nvSpPr>
          <p:cNvPr id="15" name="Textplatzhalter 11">
            <a:extLst>
              <a:ext uri="{FF2B5EF4-FFF2-40B4-BE49-F238E27FC236}">
                <a16:creationId xmlns:a16="http://schemas.microsoft.com/office/drawing/2014/main" id="{D7404C76-F118-6149-96DF-BF25D43E26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 rtlCol="0">
            <a:normAutofit/>
          </a:bodyPr>
          <a:lstStyle>
            <a:lvl1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defRPr sz="1100" spc="0"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defRPr sz="1050" spc="0">
                <a:solidFill>
                  <a:schemeClr val="tx2"/>
                </a:solidFill>
              </a:defRPr>
            </a:lvl3pPr>
            <a:lvl4pPr>
              <a:lnSpc>
                <a:spcPct val="150000"/>
              </a:lnSpc>
              <a:defRPr sz="1000" spc="0">
                <a:solidFill>
                  <a:schemeClr val="tx2"/>
                </a:solidFill>
              </a:defRPr>
            </a:lvl4pPr>
            <a:lvl5pPr>
              <a:lnSpc>
                <a:spcPct val="150000"/>
              </a:lnSpc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16" name="Textplatzhalter 11">
            <a:extLst>
              <a:ext uri="{FF2B5EF4-FFF2-40B4-BE49-F238E27FC236}">
                <a16:creationId xmlns:a16="http://schemas.microsoft.com/office/drawing/2014/main" id="{7205F80F-3B88-A44D-812A-11909F0C93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 dirty="0"/>
              <a:t>UNTERTITEL HIER EINFÜGEN</a:t>
            </a:r>
          </a:p>
        </p:txBody>
      </p:sp>
    </p:spTree>
    <p:extLst>
      <p:ext uri="{BB962C8B-B14F-4D97-AF65-F5344CB8AC3E}">
        <p14:creationId xmlns:p14="http://schemas.microsoft.com/office/powerpoint/2010/main" val="4141909845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55077"/>
            <a:ext cx="6548438" cy="2831323"/>
          </a:xfrm>
        </p:spPr>
        <p:txBody>
          <a:bodyPr rtlCol="0" anchor="b">
            <a:noAutofit/>
          </a:bodyPr>
          <a:lstStyle>
            <a:lvl1pPr>
              <a:defRPr sz="6000"/>
            </a:lvl1pPr>
          </a:lstStyle>
          <a:p>
            <a:pPr rtl="0"/>
            <a:r>
              <a:rPr lang="de-DE" noProof="0" dirty="0"/>
              <a:t>TITELMASTER DURCH KLICKEN BEARBEITEN</a:t>
            </a:r>
          </a:p>
        </p:txBody>
      </p:sp>
      <p:sp>
        <p:nvSpPr>
          <p:cNvPr id="5" name="Untertitel 2">
            <a:extLst>
              <a:ext uri="{FF2B5EF4-FFF2-40B4-BE49-F238E27FC236}">
                <a16:creationId xmlns:a16="http://schemas.microsoft.com/office/drawing/2014/main" id="{CB11A616-4D84-4BF3-86C7-9F1BBDAD3A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486400"/>
            <a:ext cx="6548438" cy="697584"/>
          </a:xfrm>
        </p:spPr>
        <p:txBody>
          <a:bodyPr rtlCol="0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 noProof="0"/>
              <a:t>Master-Untertitelformat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4427259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</p:spTree>
    <p:extLst>
      <p:ext uri="{BB962C8B-B14F-4D97-AF65-F5344CB8AC3E}">
        <p14:creationId xmlns:p14="http://schemas.microsoft.com/office/powerpoint/2010/main" val="30347444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de-DE" noProof="0" dirty="0"/>
              <a:t>Fußzeile hinzufügen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865092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de-DE" noProof="0" dirty="0"/>
              <a:t>Fußzeile hinzufügen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57"/>
            <a:ext cx="10515600" cy="986943"/>
          </a:xfrm>
        </p:spPr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B5E0DD3-854B-420F-ADA1-DED8ADDCC3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54163" y="2062956"/>
            <a:ext cx="9083675" cy="2732088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6000"/>
            </a:lvl1pPr>
            <a:lvl2pPr marL="457200" indent="0">
              <a:buNone/>
              <a:defRPr/>
            </a:lvl2pPr>
          </a:lstStyle>
          <a:p>
            <a:pPr lvl="0" rt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181346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896600" cy="893218"/>
          </a:xfrm>
        </p:spPr>
        <p:txBody>
          <a:bodyPr rtlCol="0" anchor="b">
            <a:noAutofit/>
          </a:bodyPr>
          <a:lstStyle>
            <a:lvl1pPr algn="ctr">
              <a:defRPr sz="3300"/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D75C1F3A-BBBB-2946-BF9D-CD1C4898C8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690688"/>
            <a:ext cx="10896600" cy="4862512"/>
          </a:xfrm>
        </p:spPr>
        <p:txBody>
          <a:bodyPr rtlCol="0"/>
          <a:lstStyle/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11" name="Textplatzhalt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91448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 dirty="0"/>
              <a:t>UNTERTITEL HIER EINFÜGEN</a:t>
            </a:r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de-DE" noProof="0" dirty="0"/>
              <a:t>Fußzeile hinzufügen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51B3D6EB-0B4B-4C00-A78E-E618E038C9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861226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de-DE" noProof="0" dirty="0"/>
              <a:t>Fußzeile hinzufügen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CB2B6249-6B58-2F44-83C2-208195C236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06353079-34E7-4CF0-8300-BCC1060B3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7" name="Bildplatzhalter 2">
            <a:extLst>
              <a:ext uri="{FF2B5EF4-FFF2-40B4-BE49-F238E27FC236}">
                <a16:creationId xmlns:a16="http://schemas.microsoft.com/office/drawing/2014/main" id="{B04B7B3E-1EE1-4212-9F4F-0C7DC6C1584F}"/>
              </a:ext>
            </a:extLst>
          </p:cNvPr>
          <p:cNvSpPr>
            <a:spLocks noGrp="1"/>
          </p:cNvSpPr>
          <p:nvPr>
            <p:ph type="pic" idx="11"/>
          </p:nvPr>
        </p:nvSpPr>
        <p:spPr>
          <a:xfrm>
            <a:off x="5180012" y="987426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32590135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ndloses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9118259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nunterteiler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Bildplatzhalter 27">
            <a:extLst>
              <a:ext uri="{FF2B5EF4-FFF2-40B4-BE49-F238E27FC236}">
                <a16:creationId xmlns:a16="http://schemas.microsoft.com/office/drawing/2014/main" id="{EA8FB924-7820-A342-A545-0DFCE2908E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1850" y="0"/>
            <a:ext cx="1136015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5451231 h 6858000"/>
              <a:gd name="connsiteX5" fmla="*/ 6277708 w 12192000"/>
              <a:gd name="connsiteY5" fmla="*/ 5451231 h 6858000"/>
              <a:gd name="connsiteX6" fmla="*/ 6277708 w 12192000"/>
              <a:gd name="connsiteY6" fmla="*/ 1481138 h 6858000"/>
              <a:gd name="connsiteX7" fmla="*/ 0 w 12192000"/>
              <a:gd name="connsiteY7" fmla="*/ 148113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5451231"/>
                </a:lnTo>
                <a:lnTo>
                  <a:pt x="6277708" y="5451231"/>
                </a:lnTo>
                <a:lnTo>
                  <a:pt x="6277708" y="1481138"/>
                </a:lnTo>
                <a:lnTo>
                  <a:pt x="0" y="1481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D6BA20-74C4-B146-8DF6-85C573E19D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1488558"/>
            <a:ext cx="5445858" cy="2704640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789FC2C-42AA-424F-9223-5F73B95D7C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4220187"/>
            <a:ext cx="5445858" cy="1223684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1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nksagung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9">
            <a:extLst>
              <a:ext uri="{FF2B5EF4-FFF2-40B4-BE49-F238E27FC236}">
                <a16:creationId xmlns:a16="http://schemas.microsoft.com/office/drawing/2014/main" id="{03EE4273-5B11-44D2-BB30-AB361AEA56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200" y="0"/>
            <a:ext cx="11353800" cy="5791201"/>
          </a:xfrm>
          <a:custGeom>
            <a:avLst/>
            <a:gdLst>
              <a:gd name="connsiteX0" fmla="*/ 1 w 11353800"/>
              <a:gd name="connsiteY0" fmla="*/ 5791200 h 5791201"/>
              <a:gd name="connsiteX1" fmla="*/ 6662737 w 11353800"/>
              <a:gd name="connsiteY1" fmla="*/ 5791200 h 5791201"/>
              <a:gd name="connsiteX2" fmla="*/ 6662737 w 11353800"/>
              <a:gd name="connsiteY2" fmla="*/ 5791201 h 5791201"/>
              <a:gd name="connsiteX3" fmla="*/ 1 w 11353800"/>
              <a:gd name="connsiteY3" fmla="*/ 5791201 h 5791201"/>
              <a:gd name="connsiteX4" fmla="*/ 0 w 11353800"/>
              <a:gd name="connsiteY4" fmla="*/ 0 h 5791201"/>
              <a:gd name="connsiteX5" fmla="*/ 8012252 w 11353800"/>
              <a:gd name="connsiteY5" fmla="*/ 0 h 5791201"/>
              <a:gd name="connsiteX6" fmla="*/ 8012252 w 11353800"/>
              <a:gd name="connsiteY6" fmla="*/ 1892595 h 5791201"/>
              <a:gd name="connsiteX7" fmla="*/ 11353800 w 11353800"/>
              <a:gd name="connsiteY7" fmla="*/ 1892595 h 5791201"/>
              <a:gd name="connsiteX8" fmla="*/ 11353800 w 11353800"/>
              <a:gd name="connsiteY8" fmla="*/ 5791200 h 5791201"/>
              <a:gd name="connsiteX9" fmla="*/ 6662737 w 11353800"/>
              <a:gd name="connsiteY9" fmla="*/ 5791200 h 5791201"/>
              <a:gd name="connsiteX10" fmla="*/ 6662737 w 11353800"/>
              <a:gd name="connsiteY10" fmla="*/ 2531373 h 5791201"/>
              <a:gd name="connsiteX11" fmla="*/ 1 w 11353800"/>
              <a:gd name="connsiteY11" fmla="*/ 2531373 h 5791201"/>
              <a:gd name="connsiteX12" fmla="*/ 1 w 11353800"/>
              <a:gd name="connsiteY12" fmla="*/ 5791200 h 5791201"/>
              <a:gd name="connsiteX13" fmla="*/ 0 w 11353800"/>
              <a:gd name="connsiteY13" fmla="*/ 5791200 h 579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353800" h="5791201">
                <a:moveTo>
                  <a:pt x="1" y="5791200"/>
                </a:moveTo>
                <a:lnTo>
                  <a:pt x="6662737" y="5791200"/>
                </a:lnTo>
                <a:lnTo>
                  <a:pt x="6662737" y="5791201"/>
                </a:lnTo>
                <a:lnTo>
                  <a:pt x="1" y="5791201"/>
                </a:lnTo>
                <a:close/>
                <a:moveTo>
                  <a:pt x="0" y="0"/>
                </a:moveTo>
                <a:lnTo>
                  <a:pt x="8012252" y="0"/>
                </a:lnTo>
                <a:lnTo>
                  <a:pt x="8012252" y="1892595"/>
                </a:lnTo>
                <a:lnTo>
                  <a:pt x="11353800" y="1892595"/>
                </a:lnTo>
                <a:lnTo>
                  <a:pt x="11353800" y="5791200"/>
                </a:lnTo>
                <a:lnTo>
                  <a:pt x="6662737" y="5791200"/>
                </a:lnTo>
                <a:lnTo>
                  <a:pt x="6662737" y="2531373"/>
                </a:lnTo>
                <a:lnTo>
                  <a:pt x="1" y="2531373"/>
                </a:lnTo>
                <a:lnTo>
                  <a:pt x="1" y="5791200"/>
                </a:lnTo>
                <a:lnTo>
                  <a:pt x="0" y="57912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3072985"/>
            <a:ext cx="6548438" cy="2413416"/>
          </a:xfrm>
        </p:spPr>
        <p:txBody>
          <a:bodyPr rtlCol="0" anchor="b">
            <a:noAutofit/>
          </a:bodyPr>
          <a:lstStyle>
            <a:lvl1pPr>
              <a:defRPr sz="6000"/>
            </a:lvl1pPr>
          </a:lstStyle>
          <a:p>
            <a:pPr rtl="0"/>
            <a:r>
              <a:rPr lang="de-DE" noProof="0" dirty="0"/>
              <a:t>TITELMASTER DURCH KLICKEN BEARBEITEN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199" y="5486401"/>
            <a:ext cx="6548439" cy="304800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/>
            </a:lvl1pPr>
          </a:lstStyle>
          <a:p>
            <a:pPr lvl="0" rtl="0"/>
            <a:r>
              <a:rPr lang="de-DE" noProof="0" dirty="0"/>
              <a:t>HIER WEBSITE EINFÜGEN</a:t>
            </a:r>
          </a:p>
        </p:txBody>
      </p:sp>
    </p:spTree>
    <p:extLst>
      <p:ext uri="{BB962C8B-B14F-4D97-AF65-F5344CB8AC3E}">
        <p14:creationId xmlns:p14="http://schemas.microsoft.com/office/powerpoint/2010/main" val="1506622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nunterteil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13">
            <a:extLst>
              <a:ext uri="{FF2B5EF4-FFF2-40B4-BE49-F238E27FC236}">
                <a16:creationId xmlns:a16="http://schemas.microsoft.com/office/drawing/2014/main" id="{80C00A69-6129-E54C-B138-69D96462CE8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6682850 w 12192000"/>
              <a:gd name="connsiteY3" fmla="*/ 6858000 h 6858000"/>
              <a:gd name="connsiteX4" fmla="*/ 6682850 w 12192000"/>
              <a:gd name="connsiteY4" fmla="*/ 3259237 h 6858000"/>
              <a:gd name="connsiteX5" fmla="*/ 838200 w 12192000"/>
              <a:gd name="connsiteY5" fmla="*/ 3259237 h 6858000"/>
              <a:gd name="connsiteX6" fmla="*/ 8382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6682850" y="6858000"/>
                </a:lnTo>
                <a:lnTo>
                  <a:pt x="6682850" y="3259237"/>
                </a:lnTo>
                <a:lnTo>
                  <a:pt x="838200" y="3259237"/>
                </a:lnTo>
                <a:lnTo>
                  <a:pt x="8382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t">
            <a:no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D985175C-7C48-9449-9A0A-088E9BCAE9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8373" y="3259237"/>
            <a:ext cx="5445858" cy="2852737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44F669B5-8A24-5846-82A0-51E5506817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8373" y="6138962"/>
            <a:ext cx="5445858" cy="580815"/>
          </a:xfrm>
        </p:spPr>
        <p:txBody>
          <a:bodyPr rtlCol="0">
            <a:normAutofit/>
          </a:bodyPr>
          <a:lstStyle>
            <a:lvl1pPr marL="0" indent="0">
              <a:buNone/>
              <a:defRPr sz="1800" b="0" i="0" spc="300">
                <a:solidFill>
                  <a:schemeClr val="tx2"/>
                </a:solidFill>
                <a:latin typeface="+mn-lt"/>
                <a:cs typeface="Gill Sans Light" panose="020B0302020104020203" pitchFamily="34" charset="-79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 noProof="0" dirty="0"/>
              <a:t>TEXTMASTERFORMATE BEARBEITEN</a:t>
            </a:r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ld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8737" y="786810"/>
            <a:ext cx="4008437" cy="1395208"/>
          </a:xfrm>
        </p:spPr>
        <p:txBody>
          <a:bodyPr lIns="0" rtlCol="0" anchor="b"/>
          <a:lstStyle/>
          <a:p>
            <a:pPr rtl="0"/>
            <a:r>
              <a:rPr lang="de-DE" noProof="0" dirty="0"/>
              <a:t>TITEL HIER</a:t>
            </a:r>
            <a:br>
              <a:rPr lang="de-DE" noProof="0" dirty="0"/>
            </a:br>
            <a:r>
              <a:rPr lang="de-DE" noProof="0" dirty="0"/>
              <a:t>EINFÜGEN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DA80A15A-88F2-2144-8707-F31DD26C52B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lIns="0" rtlCol="0">
            <a:normAutofit/>
          </a:bodyPr>
          <a:lstStyle>
            <a:lvl1pPr>
              <a:lnSpc>
                <a:spcPct val="150000"/>
              </a:lnSpc>
              <a:defRPr sz="1600" spc="0">
                <a:solidFill>
                  <a:schemeClr val="tx2"/>
                </a:solidFill>
              </a:defRPr>
            </a:lvl1pPr>
            <a:lvl2pPr>
              <a:lnSpc>
                <a:spcPct val="150000"/>
              </a:lnSpc>
              <a:defRPr sz="1400" spc="0">
                <a:solidFill>
                  <a:schemeClr val="tx2"/>
                </a:solidFill>
              </a:defRPr>
            </a:lvl2pPr>
            <a:lvl3pPr>
              <a:lnSpc>
                <a:spcPct val="150000"/>
              </a:lnSpc>
              <a:defRPr sz="1200" spc="0">
                <a:solidFill>
                  <a:schemeClr val="tx2"/>
                </a:solidFill>
              </a:defRPr>
            </a:lvl3pPr>
            <a:lvl4pPr>
              <a:lnSpc>
                <a:spcPct val="150000"/>
              </a:lnSpc>
              <a:defRPr sz="1100" spc="0">
                <a:solidFill>
                  <a:schemeClr val="tx2"/>
                </a:solidFill>
              </a:defRPr>
            </a:lvl4pPr>
            <a:lvl5pPr>
              <a:lnSpc>
                <a:spcPct val="150000"/>
              </a:lnSpc>
              <a:defRPr sz="11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328738" y="22476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 dirty="0"/>
              <a:t>UNTERTITEL HIER EINFÜGEN</a:t>
            </a:r>
          </a:p>
        </p:txBody>
      </p:sp>
    </p:spTree>
    <p:extLst>
      <p:ext uri="{BB962C8B-B14F-4D97-AF65-F5344CB8AC3E}">
        <p14:creationId xmlns:p14="http://schemas.microsoft.com/office/powerpoint/2010/main" val="38368498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6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und Inha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838200" y="0"/>
            <a:ext cx="5257800" cy="6858000"/>
          </a:xfrm>
          <a:solidFill>
            <a:schemeClr val="bg1">
              <a:lumMod val="9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437461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zeln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A9295395-4EC9-4A2A-A4BF-5B0E3F1E907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8200" y="0"/>
            <a:ext cx="11353800" cy="6858000"/>
          </a:xfrm>
          <a:custGeom>
            <a:avLst/>
            <a:gdLst>
              <a:gd name="connsiteX0" fmla="*/ 0 w 11353800"/>
              <a:gd name="connsiteY0" fmla="*/ 0 h 6858000"/>
              <a:gd name="connsiteX1" fmla="*/ 11353800 w 11353800"/>
              <a:gd name="connsiteY1" fmla="*/ 0 h 6858000"/>
              <a:gd name="connsiteX2" fmla="*/ 11353800 w 11353800"/>
              <a:gd name="connsiteY2" fmla="*/ 4947138 h 6858000"/>
              <a:gd name="connsiteX3" fmla="*/ 7133492 w 11353800"/>
              <a:gd name="connsiteY3" fmla="*/ 4947138 h 6858000"/>
              <a:gd name="connsiteX4" fmla="*/ 7133492 w 11353800"/>
              <a:gd name="connsiteY4" fmla="*/ 6858000 h 6858000"/>
              <a:gd name="connsiteX5" fmla="*/ 0 w 11353800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53800" h="6858000">
                <a:moveTo>
                  <a:pt x="0" y="0"/>
                </a:moveTo>
                <a:lnTo>
                  <a:pt x="11353800" y="0"/>
                </a:lnTo>
                <a:lnTo>
                  <a:pt x="11353800" y="4947138"/>
                </a:lnTo>
                <a:lnTo>
                  <a:pt x="7133492" y="4947138"/>
                </a:lnTo>
                <a:lnTo>
                  <a:pt x="7133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C6DA884-7C48-8D49-9DFE-4CE990C95A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281989" y="5829950"/>
            <a:ext cx="3558320" cy="628650"/>
          </a:xfrm>
        </p:spPr>
        <p:txBody>
          <a:bodyPr rtlCol="0">
            <a:normAutofit/>
          </a:bodyPr>
          <a:lstStyle>
            <a:lvl1pPr marL="0" indent="0" algn="ctr">
              <a:buNone/>
              <a:defRPr sz="1200"/>
            </a:lvl1pPr>
            <a:lvl2pPr marL="457200" indent="0">
              <a:buNone/>
              <a:defRPr sz="900"/>
            </a:lvl2pPr>
            <a:lvl3pPr marL="914400" indent="0">
              <a:buNone/>
              <a:defRPr sz="800"/>
            </a:lvl3pPr>
            <a:lvl4pPr marL="1371600" indent="0">
              <a:buNone/>
              <a:defRPr sz="700"/>
            </a:lvl4pPr>
            <a:lvl5pPr marL="1828800" indent="0">
              <a:buNone/>
              <a:defRPr sz="700"/>
            </a:lvl5pPr>
          </a:lstStyle>
          <a:p>
            <a:pPr lvl="0" rtl="0"/>
            <a:r>
              <a:rPr lang="de-DE" noProof="0" dirty="0"/>
              <a:t>Beschriftung hier einfügen</a:t>
            </a: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EEFCCE50-D1A9-1249-AF64-BA06424C8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96179" y="5250600"/>
            <a:ext cx="3545503" cy="564335"/>
          </a:xfrm>
        </p:spPr>
        <p:txBody>
          <a:bodyPr rtlCol="0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de-DE" noProof="0" dirty="0"/>
              <a:t>TITEL HIER EINFÜGEN</a:t>
            </a:r>
          </a:p>
        </p:txBody>
      </p:sp>
    </p:spTree>
    <p:extLst>
      <p:ext uri="{BB962C8B-B14F-4D97-AF65-F5344CB8AC3E}">
        <p14:creationId xmlns:p14="http://schemas.microsoft.com/office/powerpoint/2010/main" val="1565262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leich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/>
          <p:cNvSpPr>
            <a:spLocks noGrp="1"/>
          </p:cNvSpPr>
          <p:nvPr>
            <p:ph type="pic" sz="quarter" idx="14"/>
          </p:nvPr>
        </p:nvSpPr>
        <p:spPr>
          <a:xfrm>
            <a:off x="838200" y="2627"/>
            <a:ext cx="11353799" cy="4631365"/>
          </a:xfrm>
          <a:solidFill>
            <a:schemeClr val="bg1">
              <a:lumMod val="95000"/>
            </a:schemeClr>
          </a:solidFill>
        </p:spPr>
        <p:txBody>
          <a:bodyPr rtlCol="0">
            <a:normAutofit/>
          </a:bodyPr>
          <a:lstStyle>
            <a:lvl1pPr marL="0" indent="0" algn="ctr">
              <a:buNone/>
              <a:defRPr sz="1400"/>
            </a:lvl1pPr>
          </a:lstStyle>
          <a:p>
            <a:pPr rtl="0"/>
            <a:r>
              <a:rPr lang="de-DE" noProof="0"/>
              <a:t>Bild durch Klicken auf Symbol hinzufügen</a:t>
            </a:r>
            <a:endParaRPr lang="de-DE" noProof="0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25A2246-7A52-3649-8FE5-C14CAE4F551F}"/>
              </a:ext>
            </a:extLst>
          </p:cNvPr>
          <p:cNvSpPr/>
          <p:nvPr userDrawn="1"/>
        </p:nvSpPr>
        <p:spPr>
          <a:xfrm>
            <a:off x="877112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26EA67C-D6CD-904B-9211-B56EF682649F}"/>
              </a:ext>
            </a:extLst>
          </p:cNvPr>
          <p:cNvSpPr/>
          <p:nvPr userDrawn="1"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4" name="Textplatzhalter 2">
            <a:extLst>
              <a:ext uri="{FF2B5EF4-FFF2-40B4-BE49-F238E27FC236}">
                <a16:creationId xmlns:a16="http://schemas.microsoft.com/office/drawing/2014/main" id="{E94B1A93-5100-5048-8230-09B3D176D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62100" y="2679700"/>
            <a:ext cx="4242611" cy="645001"/>
          </a:xfrm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5" name="Inhaltsplatzhalter 3">
            <a:extLst>
              <a:ext uri="{FF2B5EF4-FFF2-40B4-BE49-F238E27FC236}">
                <a16:creationId xmlns:a16="http://schemas.microsoft.com/office/drawing/2014/main" id="{8A037B8A-C781-9F40-A9F6-BCCD198DD3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62100" y="3324700"/>
            <a:ext cx="4242611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6" name="Textplatzhalter 4">
            <a:extLst>
              <a:ext uri="{FF2B5EF4-FFF2-40B4-BE49-F238E27FC236}">
                <a16:creationId xmlns:a16="http://schemas.microsoft.com/office/drawing/2014/main" id="{66926CBF-E2B0-C44C-AD98-B15D17ADD5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67601" y="2679700"/>
            <a:ext cx="4072192" cy="645001"/>
          </a:xfrm>
        </p:spPr>
        <p:txBody>
          <a:bodyPr rtlCol="0" anchor="ctr"/>
          <a:lstStyle>
            <a:lvl1pPr marL="0" indent="0">
              <a:buNone/>
              <a:defRPr sz="2400" b="1" i="0">
                <a:solidFill>
                  <a:schemeClr val="tx2"/>
                </a:solidFill>
                <a:latin typeface="+mj-lt"/>
                <a:cs typeface="Gill Sans" panose="020B0502020104020203" pitchFamily="34" charset="-79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318A1595-1A86-304F-A361-B3E4B06837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67601" y="3324700"/>
            <a:ext cx="4072192" cy="3304699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18DEFE0B-9B5C-734D-8394-A770FAA615B3}"/>
              </a:ext>
            </a:extLst>
          </p:cNvPr>
          <p:cNvSpPr/>
          <p:nvPr userDrawn="1"/>
        </p:nvSpPr>
        <p:spPr>
          <a:xfrm>
            <a:off x="838200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02390A6-F565-8844-A9B9-4C6ACB7857F5}"/>
              </a:ext>
            </a:extLst>
          </p:cNvPr>
          <p:cNvSpPr/>
          <p:nvPr userDrawn="1"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noProof="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86674C34-BF58-4A21-BEE1-52BA2A5DB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1241760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73ADF8-C269-5D42-A626-BE35303B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E7CE01-A53E-894C-9672-25D8CB7D5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C128E13-F6CA-9A4F-A3DD-2CEB2ED95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/>
              <a:t>Fußzeile hinzufügen</a:t>
            </a:r>
          </a:p>
        </p:txBody>
      </p:sp>
    </p:spTree>
    <p:extLst>
      <p:ext uri="{BB962C8B-B14F-4D97-AF65-F5344CB8AC3E}">
        <p14:creationId xmlns:p14="http://schemas.microsoft.com/office/powerpoint/2010/main" val="61417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BF98B-2743-4B47-AE32-9926CC2B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de-DE" noProof="0"/>
              <a:t>Mastertitelformat bearbeiten</a:t>
            </a:r>
            <a:endParaRPr lang="de-DE" noProof="0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9F824E8-8F6B-3D44-A59E-3179A03A7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C6908B9-8BB9-5247-A9CC-EADBF62AB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F17E1808-3255-6342-8F11-708C178C68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noProof="0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5572680-8F07-DD43-A1EC-F836900FF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 rtl="0"/>
            <a:r>
              <a:rPr lang="de-DE" noProof="0"/>
              <a:t>Mastertextformat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  <a:endParaRPr lang="de-DE" noProof="0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02532F2-B96C-DE47-9F25-34728C00D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 noProof="0" dirty="0"/>
              <a:t>Fußzeile hinzufügen</a:t>
            </a:r>
          </a:p>
        </p:txBody>
      </p:sp>
    </p:spTree>
    <p:extLst>
      <p:ext uri="{BB962C8B-B14F-4D97-AF65-F5344CB8AC3E}">
        <p14:creationId xmlns:p14="http://schemas.microsoft.com/office/powerpoint/2010/main" val="3257765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e-DE" noProof="0" dirty="0"/>
              <a:t>Titelmasterformat durch Klicken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noProof="0" dirty="0"/>
              <a:t>Textmasterformate durch Klicken bearbeiten</a:t>
            </a:r>
          </a:p>
          <a:p>
            <a:pPr lvl="1" rtl="0"/>
            <a:r>
              <a:rPr lang="de-DE" noProof="0" dirty="0"/>
              <a:t>Zweite Ebene</a:t>
            </a:r>
          </a:p>
          <a:p>
            <a:pPr lvl="2" rtl="0"/>
            <a:r>
              <a:rPr lang="de-DE" noProof="0" dirty="0"/>
              <a:t>Dritte Ebene</a:t>
            </a:r>
          </a:p>
          <a:p>
            <a:pPr lvl="3" rtl="0"/>
            <a:r>
              <a:rPr lang="de-DE" noProof="0" dirty="0"/>
              <a:t>Vierte Ebene</a:t>
            </a:r>
          </a:p>
          <a:p>
            <a:pPr lvl="4" rtl="0"/>
            <a:r>
              <a:rPr lang="de-DE" noProof="0" dirty="0"/>
              <a:t>Fünfte Ebene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de-DE" noProof="0" dirty="0"/>
              <a:t>Fußzeile hinzufügen</a:t>
            </a:r>
          </a:p>
        </p:txBody>
      </p:sp>
      <p:sp>
        <p:nvSpPr>
          <p:cNvPr id="15" name="Form 61">
            <a:extLst>
              <a:ext uri="{FF2B5EF4-FFF2-40B4-BE49-F238E27FC236}">
                <a16:creationId xmlns:a16="http://schemas.microsoft.com/office/drawing/2014/main" id="{EFA7F577-E691-D948-943E-8D25DFE256F5}"/>
              </a:ext>
            </a:extLst>
          </p:cNvPr>
          <p:cNvSpPr/>
          <p:nvPr userDrawn="1"/>
        </p:nvSpPr>
        <p:spPr>
          <a:xfrm rot="16200000">
            <a:off x="-338220" y="4350527"/>
            <a:ext cx="1514645" cy="28469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de-DE" sz="1600" b="1" i="0" spc="0" noProof="0" dirty="0" err="1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HolidayPlanner</a:t>
            </a:r>
            <a:endParaRPr lang="de-DE" sz="1600" b="1" i="0" spc="0" noProof="0" dirty="0">
              <a:solidFill>
                <a:schemeClr val="tx2"/>
              </a:solidFill>
              <a:latin typeface="+mj-lt"/>
              <a:cs typeface="Gill Sans" panose="020B0502020104020203" pitchFamily="34" charset="-79"/>
            </a:endParaRPr>
          </a:p>
        </p:txBody>
      </p:sp>
      <p:sp>
        <p:nvSpPr>
          <p:cNvPr id="16" name="Form 62">
            <a:extLst>
              <a:ext uri="{FF2B5EF4-FFF2-40B4-BE49-F238E27FC236}">
                <a16:creationId xmlns:a16="http://schemas.microsoft.com/office/drawing/2014/main" id="{2C8F251E-BB08-9D42-8813-D3CD1AE6AF9A}"/>
              </a:ext>
            </a:extLst>
          </p:cNvPr>
          <p:cNvSpPr/>
          <p:nvPr userDrawn="1"/>
        </p:nvSpPr>
        <p:spPr>
          <a:xfrm flipV="1">
            <a:off x="419100" y="798384"/>
            <a:ext cx="1" cy="2188805"/>
          </a:xfrm>
          <a:prstGeom prst="line">
            <a:avLst/>
          </a:prstGeom>
          <a:ln w="38100">
            <a:solidFill>
              <a:schemeClr val="tx2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de-DE" sz="1500" noProof="0" dirty="0"/>
          </a:p>
        </p:txBody>
      </p:sp>
      <p:sp>
        <p:nvSpPr>
          <p:cNvPr id="17" name="Form 42">
            <a:extLst>
              <a:ext uri="{FF2B5EF4-FFF2-40B4-BE49-F238E27FC236}">
                <a16:creationId xmlns:a16="http://schemas.microsoft.com/office/drawing/2014/main" id="{3890D1E5-941D-C642-A000-669C7923941B}"/>
              </a:ext>
            </a:extLst>
          </p:cNvPr>
          <p:cNvSpPr txBox="1">
            <a:spLocks/>
          </p:cNvSpPr>
          <p:nvPr userDrawn="1"/>
        </p:nvSpPr>
        <p:spPr>
          <a:xfrm>
            <a:off x="158397" y="77222"/>
            <a:ext cx="521406" cy="247651"/>
          </a:xfrm>
          <a:prstGeom prst="rect">
            <a:avLst/>
          </a:prstGeom>
        </p:spPr>
        <p:txBody>
          <a:bodyPr rtlCol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rgbClr val="C1C0BE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fld id="{86CB4B4D-7CA3-9044-876B-883B54F8677D}" type="slidenum">
              <a:rPr lang="de-DE" sz="1050" noProof="0" smtClean="0">
                <a:solidFill>
                  <a:schemeClr val="tx2"/>
                </a:solidFill>
              </a:rPr>
              <a:pPr algn="ctr"/>
              <a:t>‹Nr.›</a:t>
            </a:fld>
            <a:endParaRPr lang="de-DE" sz="1050" noProof="0" dirty="0">
              <a:solidFill>
                <a:schemeClr val="tx2"/>
              </a:solidFill>
            </a:endParaRPr>
          </a:p>
        </p:txBody>
      </p:sp>
      <p:sp>
        <p:nvSpPr>
          <p:cNvPr id="19" name="Form 61">
            <a:extLst>
              <a:ext uri="{FF2B5EF4-FFF2-40B4-BE49-F238E27FC236}">
                <a16:creationId xmlns:a16="http://schemas.microsoft.com/office/drawing/2014/main" id="{B3E93633-ABFF-9C4A-BBE4-734B074DB938}"/>
              </a:ext>
            </a:extLst>
          </p:cNvPr>
          <p:cNvSpPr/>
          <p:nvPr userDrawn="1"/>
        </p:nvSpPr>
        <p:spPr>
          <a:xfrm>
            <a:off x="129758" y="5998559"/>
            <a:ext cx="508152" cy="715581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9050" tIns="19050" rIns="19050" bIns="19050" rtlCol="0" anchor="ctr">
            <a:spAutoFit/>
          </a:bodyPr>
          <a:lstStyle/>
          <a:p>
            <a:pPr rtl="0"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de-DE" sz="4400" b="1" i="0" spc="0" noProof="0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51" r:id="rId2"/>
    <p:sldLayoutId id="2147483674" r:id="rId3"/>
    <p:sldLayoutId id="2147483660" r:id="rId4"/>
    <p:sldLayoutId id="2147483670" r:id="rId5"/>
    <p:sldLayoutId id="2147483669" r:id="rId6"/>
    <p:sldLayoutId id="2147483664" r:id="rId7"/>
    <p:sldLayoutId id="2147483650" r:id="rId8"/>
    <p:sldLayoutId id="2147483653" r:id="rId9"/>
    <p:sldLayoutId id="2147483680" r:id="rId10"/>
    <p:sldLayoutId id="2147483666" r:id="rId11"/>
    <p:sldLayoutId id="2147483678" r:id="rId12"/>
    <p:sldLayoutId id="2147483679" r:id="rId13"/>
    <p:sldLayoutId id="2147483672" r:id="rId14"/>
    <p:sldLayoutId id="2147483683" r:id="rId15"/>
    <p:sldLayoutId id="2147483675" r:id="rId16"/>
    <p:sldLayoutId id="2147483681" r:id="rId17"/>
    <p:sldLayoutId id="2147483682" r:id="rId18"/>
    <p:sldLayoutId id="2147483671" r:id="rId19"/>
    <p:sldLayoutId id="2147483677" r:id="rId20"/>
    <p:sldLayoutId id="2147483676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Gill Sans Light" panose="020B0302020104020203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hyperlink" Target="https://github.com/n-pola/fddw-ss2020-iyawe-polarek" TargetMode="External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801ABD-7339-4C70-82A3-696BE8EF1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987426"/>
            <a:ext cx="3932237" cy="1868896"/>
          </a:xfrm>
        </p:spPr>
        <p:txBody>
          <a:bodyPr rtlCol="0" anchor="b">
            <a:normAutofit/>
          </a:bodyPr>
          <a:lstStyle/>
          <a:p>
            <a:pPr rtl="0"/>
            <a:r>
              <a:rPr lang="de-DE" dirty="0" err="1"/>
              <a:t>HolidayPlanner</a:t>
            </a:r>
            <a:endParaRPr lang="de-DE" dirty="0"/>
          </a:p>
        </p:txBody>
      </p:sp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ECA3BA48-F34B-6346-ABF0-1EE5BC4FF2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985" r="9029" b="1"/>
          <a:stretch/>
        </p:blipFill>
        <p:spPr>
          <a:xfrm>
            <a:off x="5183188" y="987425"/>
            <a:ext cx="6172200" cy="4873625"/>
          </a:xfrm>
          <a:noFill/>
        </p:spPr>
      </p:pic>
      <p:sp>
        <p:nvSpPr>
          <p:cNvPr id="6" name="Textplatzhalter 5">
            <a:extLst>
              <a:ext uri="{FF2B5EF4-FFF2-40B4-BE49-F238E27FC236}">
                <a16:creationId xmlns:a16="http://schemas.microsoft.com/office/drawing/2014/main" id="{849EBC96-F2B6-43D3-A761-898E1D269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856322"/>
            <a:ext cx="3932237" cy="3012666"/>
          </a:xfrm>
        </p:spPr>
        <p:txBody>
          <a:bodyPr rtlCol="0">
            <a:normAutofit/>
          </a:bodyPr>
          <a:lstStyle/>
          <a:p>
            <a:pPr rtl="0"/>
            <a:r>
              <a:rPr lang="de-DE" dirty="0"/>
              <a:t>FDDW SS2021 Problemszenario 1</a:t>
            </a:r>
          </a:p>
          <a:p>
            <a:pPr rtl="0"/>
            <a:r>
              <a:rPr lang="de-DE" dirty="0"/>
              <a:t>George </a:t>
            </a:r>
            <a:r>
              <a:rPr lang="de-DE" b="1" dirty="0" err="1"/>
              <a:t>Iyawe</a:t>
            </a:r>
            <a:r>
              <a:rPr lang="de-DE" dirty="0"/>
              <a:t>, Nils </a:t>
            </a:r>
            <a:r>
              <a:rPr lang="de-DE" b="1" dirty="0"/>
              <a:t>Polarek</a:t>
            </a:r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39656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F1AF67EB-A440-4F40-861A-A266D594A0B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28905" t="1685" r="12876" b="-1685"/>
          <a:stretch/>
        </p:blipFill>
        <p:spPr>
          <a:xfrm>
            <a:off x="6096000" y="1"/>
            <a:ext cx="6095999" cy="6975566"/>
          </a:xfrm>
          <a:noFill/>
        </p:spPr>
      </p:pic>
      <p:sp>
        <p:nvSpPr>
          <p:cNvPr id="20" name="Titel 19">
            <a:extLst>
              <a:ext uri="{FF2B5EF4-FFF2-40B4-BE49-F238E27FC236}">
                <a16:creationId xmlns:a16="http://schemas.microsoft.com/office/drawing/2014/main" id="{12FCB55E-59A0-A24E-82CA-C8675958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737" y="786810"/>
            <a:ext cx="4008437" cy="1395208"/>
          </a:xfrm>
        </p:spPr>
        <p:txBody>
          <a:bodyPr rtlCol="0" anchor="b">
            <a:normAutofit/>
          </a:bodyPr>
          <a:lstStyle/>
          <a:p>
            <a:pPr rtl="0"/>
            <a:r>
              <a:rPr lang="de-DE" dirty="0"/>
              <a:t>Agenda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DDA8123-7ECD-2A44-A629-7F2DB0D01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3019352"/>
            <a:ext cx="4008437" cy="3099153"/>
          </a:xfrm>
        </p:spPr>
        <p:txBody>
          <a:bodyPr rtlCol="0">
            <a:normAutofit/>
          </a:bodyPr>
          <a:lstStyle/>
          <a:p>
            <a:r>
              <a:rPr lang="de-DE" dirty="0"/>
              <a:t>Problemszenario</a:t>
            </a:r>
          </a:p>
          <a:p>
            <a:r>
              <a:rPr lang="de-DE" dirty="0"/>
              <a:t>Ziele des Projektes</a:t>
            </a:r>
          </a:p>
          <a:p>
            <a:r>
              <a:rPr lang="de-DE" dirty="0"/>
              <a:t>Funktionsweise anhand von </a:t>
            </a:r>
            <a:r>
              <a:rPr lang="de-DE" dirty="0" err="1"/>
              <a:t>PoC</a:t>
            </a:r>
            <a:endParaRPr lang="de-DE" dirty="0"/>
          </a:p>
          <a:p>
            <a:r>
              <a:rPr lang="de-DE" dirty="0"/>
              <a:t>Gewählte APIs</a:t>
            </a:r>
          </a:p>
          <a:p>
            <a:r>
              <a:rPr lang="de-DE" b="1" dirty="0"/>
              <a:t>Live Demo</a:t>
            </a:r>
          </a:p>
          <a:p>
            <a:endParaRPr lang="de-DE" dirty="0"/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AB42D183-8786-47BD-8E32-AB658E9E263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28738" y="2247679"/>
            <a:ext cx="4008437" cy="6028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067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platzhalter 12" descr="Ein Bild, das draußen, Schnee, Baum, Skifahren enthält.&#10;&#10;Automatisch generierte Beschreibung">
            <a:extLst>
              <a:ext uri="{FF2B5EF4-FFF2-40B4-BE49-F238E27FC236}">
                <a16:creationId xmlns:a16="http://schemas.microsoft.com/office/drawing/2014/main" id="{2DE929C2-CECF-4E72-810C-75B9E7BC25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5335" t="-27636" r="15445" b="27636"/>
          <a:stretch/>
        </p:blipFill>
        <p:spPr>
          <a:xfrm rot="5400000">
            <a:off x="7009656" y="-913655"/>
            <a:ext cx="6858002" cy="8685313"/>
          </a:xfrm>
          <a:noFill/>
        </p:spPr>
      </p:pic>
      <p:sp>
        <p:nvSpPr>
          <p:cNvPr id="16" name="Textplatzhalter 10">
            <a:extLst>
              <a:ext uri="{FF2B5EF4-FFF2-40B4-BE49-F238E27FC236}">
                <a16:creationId xmlns:a16="http://schemas.microsoft.com/office/drawing/2014/main" id="{C11BD6B0-E24A-7F4B-8641-F7B254D58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28737" y="2857908"/>
            <a:ext cx="3932237" cy="3012666"/>
          </a:xfrm>
        </p:spPr>
        <p:txBody>
          <a:bodyPr rtlCol="0">
            <a:normAutofit/>
          </a:bodyPr>
          <a:lstStyle/>
          <a:p>
            <a:r>
              <a:rPr lang="de-DE" dirty="0"/>
              <a:t>Reisegruppen fahren zusammen in den Urlaub</a:t>
            </a:r>
          </a:p>
          <a:p>
            <a:r>
              <a:rPr lang="de-DE" dirty="0"/>
              <a:t>Teile kommen aus unterschiedlichen Städten</a:t>
            </a:r>
          </a:p>
          <a:p>
            <a:r>
              <a:rPr lang="de-DE" dirty="0"/>
              <a:t>Mitglieder nutzen unterschiedliche Fortbewegungsmittel (Auto, Bahn, Flugzeug)</a:t>
            </a:r>
          </a:p>
          <a:p>
            <a:r>
              <a:rPr lang="de-DE" dirty="0"/>
              <a:t>Mitglieder nutzen unterschiedliche Kommunikationskanäle</a:t>
            </a:r>
          </a:p>
          <a:p>
            <a:r>
              <a:rPr lang="de-DE" dirty="0"/>
              <a:t>Jeder bezieht Informationen über Wetter, Ereignisse und ähnlichem</a:t>
            </a:r>
          </a:p>
        </p:txBody>
      </p:sp>
      <p:sp>
        <p:nvSpPr>
          <p:cNvPr id="7" name="Titel 19">
            <a:extLst>
              <a:ext uri="{FF2B5EF4-FFF2-40B4-BE49-F238E27FC236}">
                <a16:creationId xmlns:a16="http://schemas.microsoft.com/office/drawing/2014/main" id="{E246EFA5-432C-4096-8246-9FD0EA306D64}"/>
              </a:ext>
            </a:extLst>
          </p:cNvPr>
          <p:cNvSpPr txBox="1">
            <a:spLocks/>
          </p:cNvSpPr>
          <p:nvPr/>
        </p:nvSpPr>
        <p:spPr>
          <a:xfrm>
            <a:off x="1328737" y="786810"/>
            <a:ext cx="4767263" cy="13952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de-DE" dirty="0"/>
              <a:t>Problemszenario</a:t>
            </a:r>
          </a:p>
        </p:txBody>
      </p:sp>
    </p:spTree>
    <p:extLst>
      <p:ext uri="{BB962C8B-B14F-4D97-AF65-F5344CB8AC3E}">
        <p14:creationId xmlns:p14="http://schemas.microsoft.com/office/powerpoint/2010/main" val="3773683070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09BF8C8C-B999-7949-855D-142BC52BD6F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851173" y="-949873"/>
            <a:ext cx="11376430" cy="6626771"/>
          </a:xfr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D67182A4-D17D-4F6A-B389-045E096E8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92905" cy="1325563"/>
          </a:xfrm>
        </p:spPr>
        <p:txBody>
          <a:bodyPr rtlCol="0"/>
          <a:lstStyle/>
          <a:p>
            <a:pPr algn="r" rtl="0"/>
            <a:r>
              <a:rPr lang="de-DE" dirty="0">
                <a:solidFill>
                  <a:schemeClr val="bg1"/>
                </a:solidFill>
              </a:rPr>
              <a:t>Ziele des Projektes</a:t>
            </a:r>
          </a:p>
        </p:txBody>
      </p:sp>
      <p:sp>
        <p:nvSpPr>
          <p:cNvPr id="68" name="Rechteck 67" descr="Weißer Kasten">
            <a:extLst>
              <a:ext uri="{FF2B5EF4-FFF2-40B4-BE49-F238E27FC236}">
                <a16:creationId xmlns:a16="http://schemas.microsoft.com/office/drawing/2014/main" id="{25DEB875-B217-FA4B-891B-6996E72D1E67}"/>
              </a:ext>
            </a:extLst>
          </p:cNvPr>
          <p:cNvSpPr/>
          <p:nvPr/>
        </p:nvSpPr>
        <p:spPr>
          <a:xfrm>
            <a:off x="700391" y="1968284"/>
            <a:ext cx="5256721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69" name="Rechteck 68" descr="Weißer Kasten">
            <a:extLst>
              <a:ext uri="{FF2B5EF4-FFF2-40B4-BE49-F238E27FC236}">
                <a16:creationId xmlns:a16="http://schemas.microsoft.com/office/drawing/2014/main" id="{AFC511E3-2C5E-2C41-839C-CC2E16162740}"/>
              </a:ext>
            </a:extLst>
          </p:cNvPr>
          <p:cNvSpPr/>
          <p:nvPr/>
        </p:nvSpPr>
        <p:spPr>
          <a:xfrm>
            <a:off x="6612193" y="1968284"/>
            <a:ext cx="5118912" cy="4661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70" name="Rechteck 69" descr="Schwarzes Akzentuierungsfeld">
            <a:extLst>
              <a:ext uri="{FF2B5EF4-FFF2-40B4-BE49-F238E27FC236}">
                <a16:creationId xmlns:a16="http://schemas.microsoft.com/office/drawing/2014/main" id="{55268785-0FFD-9943-B7D3-0047B032A348}"/>
              </a:ext>
            </a:extLst>
          </p:cNvPr>
          <p:cNvSpPr/>
          <p:nvPr/>
        </p:nvSpPr>
        <p:spPr>
          <a:xfrm>
            <a:off x="851173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pic>
        <p:nvPicPr>
          <p:cNvPr id="35" name="Grafik 34" descr="Hinzufügen">
            <a:extLst>
              <a:ext uri="{FF2B5EF4-FFF2-40B4-BE49-F238E27FC236}">
                <a16:creationId xmlns:a16="http://schemas.microsoft.com/office/drawing/2014/main" id="{1BDEABA6-954B-B04B-AD3C-9791CCD27E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62973" y="2791500"/>
            <a:ext cx="322500" cy="322500"/>
          </a:xfrm>
          <a:prstGeom prst="rect">
            <a:avLst/>
          </a:prstGeom>
        </p:spPr>
      </p:pic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FF676A8E-576B-6D42-BD7D-6EE95E3DE8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de-DE" dirty="0"/>
              <a:t>Funktionale Ziele</a:t>
            </a:r>
          </a:p>
        </p:txBody>
      </p:sp>
      <p:sp>
        <p:nvSpPr>
          <p:cNvPr id="17" name="Inhaltsplatzhalter 16">
            <a:extLst>
              <a:ext uri="{FF2B5EF4-FFF2-40B4-BE49-F238E27FC236}">
                <a16:creationId xmlns:a16="http://schemas.microsoft.com/office/drawing/2014/main" id="{ECAD5706-E9F8-6746-8560-1CC21AA84A8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>
            <a:normAutofit/>
          </a:bodyPr>
          <a:lstStyle/>
          <a:p>
            <a:pPr lvl="0" rtl="0"/>
            <a:r>
              <a:rPr lang="de-DE" dirty="0"/>
              <a:t>Zentralen Ort zur Verwaltung von Reisegruppen schaffen</a:t>
            </a:r>
          </a:p>
          <a:p>
            <a:pPr lvl="0" rtl="0"/>
            <a:r>
              <a:rPr lang="de-DE" dirty="0"/>
              <a:t>Daten über Reise und Wetter an Mitglieder der Gruppe verteilen</a:t>
            </a:r>
          </a:p>
          <a:p>
            <a:pPr lvl="0" rtl="0"/>
            <a:r>
              <a:rPr lang="de-DE" dirty="0"/>
              <a:t>Jeder kann sein eigenes Kommunikationsmittel nutzen</a:t>
            </a:r>
          </a:p>
          <a:p>
            <a:pPr lvl="0" rtl="0"/>
            <a:r>
              <a:rPr lang="de-DE" dirty="0"/>
              <a:t>Jeder kann auswählen welche Updates er erhalten möchte</a:t>
            </a:r>
          </a:p>
        </p:txBody>
      </p:sp>
      <p:sp>
        <p:nvSpPr>
          <p:cNvPr id="71" name="Rechteck 70" descr="Schwarzes Akzentuierungsfeld">
            <a:extLst>
              <a:ext uri="{FF2B5EF4-FFF2-40B4-BE49-F238E27FC236}">
                <a16:creationId xmlns:a16="http://schemas.microsoft.com/office/drawing/2014/main" id="{9FBAC350-ACFC-494F-817D-DD1F63D2B8A8}"/>
              </a:ext>
            </a:extLst>
          </p:cNvPr>
          <p:cNvSpPr/>
          <p:nvPr/>
        </p:nvSpPr>
        <p:spPr>
          <a:xfrm>
            <a:off x="6742889" y="2679700"/>
            <a:ext cx="546100" cy="5461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pic>
        <p:nvPicPr>
          <p:cNvPr id="49" name="Grafik 48" descr="Hinzufügen">
            <a:extLst>
              <a:ext uri="{FF2B5EF4-FFF2-40B4-BE49-F238E27FC236}">
                <a16:creationId xmlns:a16="http://schemas.microsoft.com/office/drawing/2014/main" id="{3F34C7F2-79E3-9A4F-8CF6-041586EECA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4689" y="2791500"/>
            <a:ext cx="322500" cy="322500"/>
          </a:xfrm>
          <a:prstGeom prst="rect">
            <a:avLst/>
          </a:prstGeom>
        </p:spPr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31D4FCDA-D49E-6548-BE42-519A15A8A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de-DE" dirty="0"/>
              <a:t>Technische Ziele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B8E676E3-FB1C-634E-A9D8-18085C984F5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>
            <a:normAutofit/>
          </a:bodyPr>
          <a:lstStyle/>
          <a:p>
            <a:pPr lvl="0" rtl="0"/>
            <a:r>
              <a:rPr lang="de-DE" dirty="0"/>
              <a:t>Neue Kommunikationsmittel einfach hinzufügbar</a:t>
            </a:r>
          </a:p>
          <a:p>
            <a:pPr lvl="0" rtl="0"/>
            <a:r>
              <a:rPr lang="de-DE" dirty="0"/>
              <a:t>System ist „Blackbox“ Kommunikationsmittel liefern nur Anfragen und </a:t>
            </a:r>
            <a:r>
              <a:rPr lang="de-DE" dirty="0" err="1"/>
              <a:t>consumen</a:t>
            </a:r>
            <a:r>
              <a:rPr lang="de-DE" dirty="0"/>
              <a:t> Ergebnisse</a:t>
            </a:r>
          </a:p>
          <a:p>
            <a:pPr lvl="0" rtl="0"/>
            <a:r>
              <a:rPr lang="de-DE" dirty="0"/>
              <a:t>Hinzufügen von Datenquellen innerhalb des Systems soll modular sein</a:t>
            </a:r>
          </a:p>
          <a:p>
            <a:pPr lvl="0" rtl="0"/>
            <a:r>
              <a:rPr lang="de-DE" dirty="0"/>
              <a:t>System soll verteilt laufen</a:t>
            </a:r>
          </a:p>
        </p:txBody>
      </p:sp>
    </p:spTree>
    <p:extLst>
      <p:ext uri="{BB962C8B-B14F-4D97-AF65-F5344CB8AC3E}">
        <p14:creationId xmlns:p14="http://schemas.microsoft.com/office/powerpoint/2010/main" val="2005310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F1AF67EB-A440-4F40-861A-A266D594A0B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7704690" y="188765"/>
            <a:ext cx="3514172" cy="6480470"/>
          </a:xfrm>
          <a:noFill/>
        </p:spPr>
      </p:pic>
      <p:sp>
        <p:nvSpPr>
          <p:cNvPr id="20" name="Titel 19">
            <a:extLst>
              <a:ext uri="{FF2B5EF4-FFF2-40B4-BE49-F238E27FC236}">
                <a16:creationId xmlns:a16="http://schemas.microsoft.com/office/drawing/2014/main" id="{12FCB55E-59A0-A24E-82CA-C8675958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737" y="786810"/>
            <a:ext cx="4008437" cy="1395208"/>
          </a:xfrm>
        </p:spPr>
        <p:txBody>
          <a:bodyPr rtlCol="0" anchor="b">
            <a:normAutofit/>
          </a:bodyPr>
          <a:lstStyle/>
          <a:p>
            <a:pPr rtl="0"/>
            <a:r>
              <a:rPr lang="de-DE" dirty="0"/>
              <a:t>Funktionsweise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DDA8123-7ECD-2A44-A629-7F2DB0D01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2182018"/>
            <a:ext cx="4767262" cy="4333082"/>
          </a:xfrm>
        </p:spPr>
        <p:txBody>
          <a:bodyPr rtlCol="0">
            <a:normAutofit lnSpcReduction="10000"/>
          </a:bodyPr>
          <a:lstStyle/>
          <a:p>
            <a:r>
              <a:rPr lang="de-DE" dirty="0"/>
              <a:t>ID &amp; Basis Infos werden von allen Komponenten </a:t>
            </a:r>
            <a:r>
              <a:rPr lang="de-DE" dirty="0" err="1"/>
              <a:t>consumet</a:t>
            </a:r>
            <a:endParaRPr lang="de-DE" dirty="0"/>
          </a:p>
          <a:p>
            <a:r>
              <a:rPr lang="de-DE" dirty="0"/>
              <a:t>Es werden Initiale Einträge zur Gruppe gemacht</a:t>
            </a:r>
          </a:p>
          <a:p>
            <a:r>
              <a:rPr lang="de-DE" dirty="0"/>
              <a:t>Wetter wird auf Grund von Zielort </a:t>
            </a:r>
            <a:r>
              <a:rPr lang="de-DE" dirty="0" err="1"/>
              <a:t>gefetcht</a:t>
            </a:r>
            <a:endParaRPr lang="de-DE" dirty="0"/>
          </a:p>
          <a:p>
            <a:r>
              <a:rPr lang="de-DE" dirty="0"/>
              <a:t>Reisezeit für Autos erst nach Eintrag von Autos</a:t>
            </a:r>
          </a:p>
          <a:p>
            <a:r>
              <a:rPr lang="de-DE" dirty="0"/>
              <a:t>Daten werden zusammengefasst &amp; gespeichert</a:t>
            </a:r>
          </a:p>
          <a:p>
            <a:r>
              <a:rPr lang="de-DE" dirty="0"/>
              <a:t>Message Broker </a:t>
            </a:r>
            <a:r>
              <a:rPr lang="de-DE" dirty="0" err="1"/>
              <a:t>producet</a:t>
            </a:r>
            <a:r>
              <a:rPr lang="de-DE" dirty="0"/>
              <a:t> gestylte Nachrichten und verteilt diese basierend auf </a:t>
            </a:r>
            <a:r>
              <a:rPr lang="de-DE" dirty="0" err="1"/>
              <a:t>Subscriptions</a:t>
            </a:r>
            <a:endParaRPr lang="de-DE" dirty="0"/>
          </a:p>
          <a:p>
            <a:r>
              <a:rPr lang="de-DE" dirty="0"/>
              <a:t>Nachrichten werden von entsprechendem Service an Nutzer gesendet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57085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>
            <a:extLst>
              <a:ext uri="{FF2B5EF4-FFF2-40B4-BE49-F238E27FC236}">
                <a16:creationId xmlns:a16="http://schemas.microsoft.com/office/drawing/2014/main" id="{F1AF67EB-A440-4F40-861A-A266D594A0B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28905" t="1685" r="12876" b="-1685"/>
          <a:stretch/>
        </p:blipFill>
        <p:spPr>
          <a:xfrm>
            <a:off x="6096000" y="1"/>
            <a:ext cx="6095999" cy="6975566"/>
          </a:xfrm>
          <a:noFill/>
        </p:spPr>
      </p:pic>
      <p:sp>
        <p:nvSpPr>
          <p:cNvPr id="20" name="Titel 19">
            <a:extLst>
              <a:ext uri="{FF2B5EF4-FFF2-40B4-BE49-F238E27FC236}">
                <a16:creationId xmlns:a16="http://schemas.microsoft.com/office/drawing/2014/main" id="{12FCB55E-59A0-A24E-82CA-C8675958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737" y="786810"/>
            <a:ext cx="4008437" cy="1395208"/>
          </a:xfrm>
        </p:spPr>
        <p:txBody>
          <a:bodyPr rtlCol="0" anchor="b">
            <a:normAutofit/>
          </a:bodyPr>
          <a:lstStyle/>
          <a:p>
            <a:pPr rtl="0"/>
            <a:r>
              <a:rPr lang="de-DE" dirty="0"/>
              <a:t>APIs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DDA8123-7ECD-2A44-A629-7F2DB0D01D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28738" y="2182018"/>
            <a:ext cx="4008437" cy="3936487"/>
          </a:xfrm>
        </p:spPr>
        <p:txBody>
          <a:bodyPr rtlCol="0">
            <a:normAutofit fontScale="92500" lnSpcReduction="10000"/>
          </a:bodyPr>
          <a:lstStyle/>
          <a:p>
            <a:r>
              <a:rPr lang="de-DE" dirty="0"/>
              <a:t>HERE </a:t>
            </a:r>
            <a:r>
              <a:rPr lang="de-DE" dirty="0" err="1"/>
              <a:t>Weather</a:t>
            </a:r>
            <a:endParaRPr lang="de-DE" dirty="0"/>
          </a:p>
          <a:p>
            <a:pPr lvl="1"/>
            <a:r>
              <a:rPr lang="de-DE" dirty="0" err="1"/>
              <a:t>Liefer</a:t>
            </a:r>
            <a:r>
              <a:rPr lang="de-DE" dirty="0"/>
              <a:t> 7 Tag Vorhersage</a:t>
            </a:r>
          </a:p>
          <a:p>
            <a:pPr lvl="1"/>
            <a:r>
              <a:rPr lang="de-DE" dirty="0"/>
              <a:t>Bereits Erfahrung gehabt</a:t>
            </a:r>
          </a:p>
          <a:p>
            <a:r>
              <a:rPr lang="de-DE" dirty="0"/>
              <a:t>HERE Route</a:t>
            </a:r>
          </a:p>
          <a:p>
            <a:pPr lvl="1"/>
            <a:r>
              <a:rPr lang="de-DE" dirty="0"/>
              <a:t>Liefert Dauer einer Route an bestimmtem Datum</a:t>
            </a:r>
          </a:p>
          <a:p>
            <a:r>
              <a:rPr lang="de-DE" dirty="0"/>
              <a:t>Telegram</a:t>
            </a:r>
          </a:p>
          <a:p>
            <a:pPr lvl="1"/>
            <a:r>
              <a:rPr lang="de-DE" dirty="0"/>
              <a:t>Verbreiteter Messaging Service</a:t>
            </a:r>
          </a:p>
          <a:p>
            <a:pPr lvl="1"/>
            <a:r>
              <a:rPr lang="de-DE" dirty="0"/>
              <a:t>Einfache API</a:t>
            </a:r>
          </a:p>
          <a:p>
            <a:r>
              <a:rPr lang="de-DE" dirty="0" err="1"/>
              <a:t>Discord</a:t>
            </a:r>
            <a:endParaRPr lang="de-DE" dirty="0"/>
          </a:p>
          <a:p>
            <a:pPr lvl="1"/>
            <a:r>
              <a:rPr lang="de-DE" dirty="0"/>
              <a:t>Gut Nutzbare API</a:t>
            </a:r>
          </a:p>
        </p:txBody>
      </p:sp>
    </p:spTree>
    <p:extLst>
      <p:ext uri="{BB962C8B-B14F-4D97-AF65-F5344CB8AC3E}">
        <p14:creationId xmlns:p14="http://schemas.microsoft.com/office/powerpoint/2010/main" val="1159923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EB516E3E-5EFE-4EBE-B821-28A54E2B1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b"/>
          <a:lstStyle/>
          <a:p>
            <a:pPr lvl="0" rtl="0"/>
            <a:r>
              <a:rPr lang="de-DE" dirty="0">
                <a:sym typeface="Bebas"/>
              </a:rPr>
              <a:t>LIVE DEMO</a:t>
            </a:r>
            <a:endParaRPr lang="de-DE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E492036-E696-4CD7-AA21-39FC74717BB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>
            <a:normAutofit lnSpcReduction="10000"/>
          </a:bodyPr>
          <a:lstStyle/>
          <a:p>
            <a:r>
              <a:rPr lang="de-DE" dirty="0">
                <a:hlinkClick r:id="rId3"/>
              </a:rPr>
              <a:t>https://github.com/n-pola/fddw-ss2020-iyawe-polarek</a:t>
            </a:r>
            <a:endParaRPr lang="de-DE" dirty="0"/>
          </a:p>
        </p:txBody>
      </p:sp>
      <p:grpSp>
        <p:nvGrpSpPr>
          <p:cNvPr id="51" name="Gruppieren 50" descr="Textfeldgruppe für Kontaktinformationen">
            <a:extLst>
              <a:ext uri="{FF2B5EF4-FFF2-40B4-BE49-F238E27FC236}">
                <a16:creationId xmlns:a16="http://schemas.microsoft.com/office/drawing/2014/main" id="{5440D331-C6D8-D844-8811-5ED6AEB3F4BD}"/>
              </a:ext>
            </a:extLst>
          </p:cNvPr>
          <p:cNvGrpSpPr/>
          <p:nvPr/>
        </p:nvGrpSpPr>
        <p:grpSpPr>
          <a:xfrm>
            <a:off x="838199" y="1129951"/>
            <a:ext cx="2425794" cy="320459"/>
            <a:chOff x="7718027" y="4213936"/>
            <a:chExt cx="2425794" cy="320459"/>
          </a:xfrm>
        </p:grpSpPr>
        <p:sp>
          <p:nvSpPr>
            <p:cNvPr id="45" name="Untertitel 2">
              <a:extLst>
                <a:ext uri="{FF2B5EF4-FFF2-40B4-BE49-F238E27FC236}">
                  <a16:creationId xmlns:a16="http://schemas.microsoft.com/office/drawing/2014/main" id="{6727AF79-CC43-B24F-91AB-59C97C34865E}"/>
                </a:ext>
              </a:extLst>
            </p:cNvPr>
            <p:cNvSpPr txBox="1">
              <a:spLocks/>
            </p:cNvSpPr>
            <p:nvPr/>
          </p:nvSpPr>
          <p:spPr>
            <a:xfrm>
              <a:off x="8029588" y="4225347"/>
              <a:ext cx="2114233" cy="309048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500"/>
                </a:spcAft>
                <a:buClr>
                  <a:schemeClr val="accent1"/>
                </a:buClr>
                <a:buFont typeface="Arial" panose="020B0604020202020204" pitchFamily="34" charset="0"/>
                <a:buNone/>
                <a:defRPr sz="1400" kern="120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None/>
                <a:defRPr sz="20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None/>
                <a:defRPr sz="18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None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spcAft>
                  <a:spcPts val="500"/>
                </a:spcAft>
                <a:buFont typeface="Arial" panose="020B0604020202020204" pitchFamily="34" charset="0"/>
                <a:buNone/>
                <a:defRPr sz="16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rtl="0">
                <a:buClr>
                  <a:srgbClr val="00B0F0"/>
                </a:buClr>
              </a:pPr>
              <a:r>
                <a:rPr lang="de-DE" b="1" dirty="0">
                  <a:solidFill>
                    <a:schemeClr val="tx2"/>
                  </a:solidFill>
                  <a:latin typeface="+mj-lt"/>
                  <a:cs typeface="Gill Sans" panose="020B0502020104020203" pitchFamily="34" charset="-79"/>
                </a:rPr>
                <a:t>George </a:t>
              </a:r>
              <a:r>
                <a:rPr lang="de-DE" b="1" dirty="0" err="1">
                  <a:solidFill>
                    <a:schemeClr val="tx2"/>
                  </a:solidFill>
                  <a:latin typeface="+mj-lt"/>
                  <a:cs typeface="Gill Sans" panose="020B0502020104020203" pitchFamily="34" charset="-79"/>
                </a:rPr>
                <a:t>Iyawe</a:t>
              </a:r>
              <a:endParaRPr kumimoji="0" lang="de-DE" sz="1400" b="1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cs typeface="Gill Sans" panose="020B0502020104020203" pitchFamily="34" charset="-79"/>
              </a:endParaRPr>
            </a:p>
          </p:txBody>
        </p:sp>
        <p:pic>
          <p:nvPicPr>
            <p:cNvPr id="52" name="Grafik 51" descr="Benutzer" title="Symbol – Name des Referenten">
              <a:extLst>
                <a:ext uri="{FF2B5EF4-FFF2-40B4-BE49-F238E27FC236}">
                  <a16:creationId xmlns:a16="http://schemas.microsoft.com/office/drawing/2014/main" id="{174B9B52-F256-CC43-B002-B0CC73035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718027" y="4213936"/>
              <a:ext cx="218900" cy="218900"/>
            </a:xfrm>
            <a:prstGeom prst="rect">
              <a:avLst/>
            </a:prstGeom>
          </p:spPr>
        </p:pic>
      </p:grpSp>
      <p:sp>
        <p:nvSpPr>
          <p:cNvPr id="14" name="Untertitel 2">
            <a:extLst>
              <a:ext uri="{FF2B5EF4-FFF2-40B4-BE49-F238E27FC236}">
                <a16:creationId xmlns:a16="http://schemas.microsoft.com/office/drawing/2014/main" id="{9E7BC3E9-A1D2-4CD9-9A6B-4F0EC31C2B44}"/>
              </a:ext>
            </a:extLst>
          </p:cNvPr>
          <p:cNvSpPr txBox="1">
            <a:spLocks/>
          </p:cNvSpPr>
          <p:nvPr/>
        </p:nvSpPr>
        <p:spPr>
          <a:xfrm>
            <a:off x="1149760" y="1484536"/>
            <a:ext cx="2114233" cy="30904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buClr>
                <a:srgbClr val="00B0F0"/>
              </a:buClr>
            </a:pPr>
            <a:r>
              <a:rPr lang="de-DE" b="1" dirty="0">
                <a:solidFill>
                  <a:schemeClr val="tx2"/>
                </a:solidFill>
                <a:latin typeface="+mj-lt"/>
                <a:cs typeface="Gill Sans" panose="020B0502020104020203" pitchFamily="34" charset="-79"/>
              </a:rPr>
              <a:t>Nils Polarek</a:t>
            </a:r>
            <a:endParaRPr kumimoji="0" lang="de-DE" sz="1400" b="1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pic>
        <p:nvPicPr>
          <p:cNvPr id="15" name="Grafik 14" descr="Benutzer" title="Symbol – Name des Referenten">
            <a:extLst>
              <a:ext uri="{FF2B5EF4-FFF2-40B4-BE49-F238E27FC236}">
                <a16:creationId xmlns:a16="http://schemas.microsoft.com/office/drawing/2014/main" id="{561FA74E-517C-412F-874E-379F44F615C7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8199" y="1473125"/>
            <a:ext cx="218900" cy="218900"/>
          </a:xfrm>
          <a:prstGeom prst="rect">
            <a:avLst/>
          </a:prstGeom>
        </p:spPr>
      </p:pic>
      <p:pic>
        <p:nvPicPr>
          <p:cNvPr id="1026" name="Picture 2" descr="Prof. Dr.-Ing. Martin Eisemann | Visual Computing and Computer Science">
            <a:extLst>
              <a:ext uri="{FF2B5EF4-FFF2-40B4-BE49-F238E27FC236}">
                <a16:creationId xmlns:a16="http://schemas.microsoft.com/office/drawing/2014/main" id="{D1AB8759-B4B2-4836-B670-315A40112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84666"/>
            <a:ext cx="1235332" cy="721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11889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Custom 25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00194C"/>
      </a:accent1>
      <a:accent2>
        <a:srgbClr val="EAB200"/>
      </a:accent2>
      <a:accent3>
        <a:srgbClr val="DDDDDD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ustom 28">
      <a:majorFont>
        <a:latin typeface="Gill Sans MT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4308137_TF78646930.potx" id="{50A742DD-4876-47BE-B8F5-047EC325F734}" vid="{D83717AD-CD7E-4185-934F-486B68744015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FE2D894-9887-4C6E-B664-EB7E082F34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9DE6D2A-0A40-4DAB-B8AE-656243D6AB3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2A67AA4-7A39-4D54-84CA-5821BEF7F7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714</Words>
  <Application>Microsoft Office PowerPoint</Application>
  <PresentationFormat>Breitbild</PresentationFormat>
  <Paragraphs>96</Paragraphs>
  <Slides>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Calibri</vt:lpstr>
      <vt:lpstr>Gill Sans MT</vt:lpstr>
      <vt:lpstr>Gill Sans Nova Light</vt:lpstr>
      <vt:lpstr>Helvetica Light</vt:lpstr>
      <vt:lpstr>Office-Design</vt:lpstr>
      <vt:lpstr>HolidayPlanner</vt:lpstr>
      <vt:lpstr>Agenda</vt:lpstr>
      <vt:lpstr>PowerPoint-Präsentation</vt:lpstr>
      <vt:lpstr>Ziele des Projektes</vt:lpstr>
      <vt:lpstr>Funktionsweise</vt:lpstr>
      <vt:lpstr>APIs</vt:lpstr>
      <vt:lpstr>LIVE 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2020-05-06T12:47:52Z</dcterms:created>
  <dcterms:modified xsi:type="dcterms:W3CDTF">2020-05-07T09:50:19Z</dcterms:modified>
</cp:coreProperties>
</file>